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75" r:id="rId3"/>
    <p:sldId id="273" r:id="rId4"/>
    <p:sldId id="258" r:id="rId5"/>
    <p:sldId id="259" r:id="rId6"/>
    <p:sldId id="262" r:id="rId7"/>
    <p:sldId id="263" r:id="rId8"/>
    <p:sldId id="264" r:id="rId9"/>
    <p:sldId id="265" r:id="rId10"/>
    <p:sldId id="267" r:id="rId11"/>
    <p:sldId id="274" r:id="rId12"/>
    <p:sldId id="268" r:id="rId13"/>
    <p:sldId id="269" r:id="rId14"/>
    <p:sldId id="270" r:id="rId15"/>
    <p:sldId id="260" r:id="rId16"/>
    <p:sldId id="271" r:id="rId17"/>
    <p:sldId id="261" r:id="rId18"/>
    <p:sldId id="272" r:id="rId19"/>
  </p:sldIdLst>
  <p:sldSz cx="12192000" cy="6858000"/>
  <p:notesSz cx="6858000" cy="9144000"/>
  <p:defaultTextStyle>
    <a:defPPr>
      <a:defRPr lang="en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0070C0"/>
    <a:srgbClr val="00B050"/>
    <a:srgbClr val="000000"/>
    <a:srgbClr val="D1D1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599"/>
    <p:restoredTop sz="94719"/>
  </p:normalViewPr>
  <p:slideViewPr>
    <p:cSldViewPr snapToGrid="0">
      <p:cViewPr>
        <p:scale>
          <a:sx n="142" d="100"/>
          <a:sy n="142" d="100"/>
        </p:scale>
        <p:origin x="1328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K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B54B0F-403A-8249-B152-245AA338A746}" type="datetimeFigureOut">
              <a:rPr lang="en-KR" smtClean="0"/>
              <a:t>10/23/24</a:t>
            </a:fld>
            <a:endParaRPr lang="en-K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K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K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B9B78D-3E5E-564E-A601-8989A842ECCF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0852344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B9B78D-3E5E-564E-A601-8989A842ECCF}" type="slidenum">
              <a:rPr lang="en-KR" smtClean="0"/>
              <a:t>12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4928954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3D9FBE-BA0E-1364-FE54-97AF2F1D4D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E5A73B7-3050-E9A2-F3B5-7437F039EF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2B46CF1-B433-718A-FEEC-A13AEF2250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D04E43-16F7-7E39-584F-C13A9AE044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B9B78D-3E5E-564E-A601-8989A842ECCF}" type="slidenum">
              <a:rPr lang="en-KR" smtClean="0"/>
              <a:t>13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217902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B9B78D-3E5E-564E-A601-8989A842ECCF}" type="slidenum">
              <a:rPr lang="en-KR" smtClean="0"/>
              <a:t>15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3191023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8C452D-B2B5-C774-3DF4-58E40F8A1D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70E1C52-4AEE-8678-8171-044CF9A70A0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0C65152-7FEC-6302-1832-54D758CF40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46C846-BB83-B2AA-B7EF-428022B00C0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B9B78D-3E5E-564E-A601-8989A842ECCF}" type="slidenum">
              <a:rPr lang="en-KR" smtClean="0"/>
              <a:t>16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4284225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2EDE81-3CCE-E9D3-90D3-47F28EC903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6F045D-6A95-0B7B-F150-DB368DA7F6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1B05B8-79EC-4011-2B90-EFFDD48475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01BE2-276A-0643-9E06-75E6FE76E8D1}" type="datetimeFigureOut">
              <a:rPr lang="en-KR" smtClean="0"/>
              <a:t>10/23/24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9CEEF8-CA29-33BC-F4CD-B80B14BD1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4756D6-E3FB-0F66-1466-A3B3B4D518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A7A86C-5E00-CA45-958F-C95DD82BD0A2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192398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9277D2-E63D-B499-94E0-6132E42A51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4DDC186-5ABB-65F8-79CB-214EC77D05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920CB3-C127-6D7F-DD42-9F60ADE3DF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01BE2-276A-0643-9E06-75E6FE76E8D1}" type="datetimeFigureOut">
              <a:rPr lang="en-KR" smtClean="0"/>
              <a:t>10/23/24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1883DC-BA86-0900-6F27-E04952334D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3AD5CF-E760-2D7D-DB21-3D6A8955D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A7A86C-5E00-CA45-958F-C95DD82BD0A2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3828594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C59EF64-9EC2-7A59-F8D6-9863FC54872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2DDC407-F2A3-EC6E-023B-7A3C507A9A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EA32FA-891D-D424-CB2B-FCA8F87614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01BE2-276A-0643-9E06-75E6FE76E8D1}" type="datetimeFigureOut">
              <a:rPr lang="en-KR" smtClean="0"/>
              <a:t>10/23/24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FBFB89-4D78-833E-EB09-FBFFA159E4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81752E-6472-A32A-A083-7962EBBA82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A7A86C-5E00-CA45-958F-C95DD82BD0A2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6650500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2AC305-D9D0-B903-8613-77B2BDF81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61385F-58A2-1F9F-FDAA-AE5611CE0D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817858-3A93-3528-6A57-7ECD9CD13A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01BE2-276A-0643-9E06-75E6FE76E8D1}" type="datetimeFigureOut">
              <a:rPr lang="en-KR" smtClean="0"/>
              <a:t>10/23/24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BBF1D4-EDFC-C135-84AD-7A1BEB514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1EC6A4-2316-9DFE-48D0-F15E61905B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A7A86C-5E00-CA45-958F-C95DD82BD0A2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6820437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3D638-1729-F88F-A2C9-6021D21406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AB1C5C-6B4E-EC79-3FBD-234F556A9A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77983F-2B15-3BEE-D1EA-5EBB76BDFC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01BE2-276A-0643-9E06-75E6FE76E8D1}" type="datetimeFigureOut">
              <a:rPr lang="en-KR" smtClean="0"/>
              <a:t>10/23/24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6113A9-B30C-D0DE-29C5-DD5E6AADBB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6EB471-3642-A644-A8E6-FE6312E95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A7A86C-5E00-CA45-958F-C95DD82BD0A2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3141223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339018-CAEC-0271-E112-EEF971D570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94EB9D-12FB-6D76-E092-889AAEDEAC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9DA3B1-C6AC-D84E-6CF4-1D5128ADA3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94DAFF-1988-0B53-3BF7-C9F178356F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01BE2-276A-0643-9E06-75E6FE76E8D1}" type="datetimeFigureOut">
              <a:rPr lang="en-KR" smtClean="0"/>
              <a:t>10/23/24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C47CED-5F4E-F587-7D1F-47A4EC5AB9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77F4B6-578A-CD44-8DE6-98DF63540E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A7A86C-5E00-CA45-958F-C95DD82BD0A2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3409509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4AD69-0453-C4F4-DF41-C9A13E5AB5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35C38C-34D1-89F9-66DB-297D953E46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68FCBF-C2A6-DB05-0A2C-77F223F628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2A6D1BA-4E32-3E18-0461-92BBAEA8E3C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59D0389-364C-4416-4AB1-89D6F380AC9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C1ABE60-E252-4D86-39FF-B15346391C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01BE2-276A-0643-9E06-75E6FE76E8D1}" type="datetimeFigureOut">
              <a:rPr lang="en-KR" smtClean="0"/>
              <a:t>10/23/24</a:t>
            </a:fld>
            <a:endParaRPr lang="en-K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C79A64D-EC15-D7D6-7860-BC472EC7E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BF77C46-BCB5-B0A2-823E-9F03A06A6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A7A86C-5E00-CA45-958F-C95DD82BD0A2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9573916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5B8D64-0E1B-76E4-BB22-D552EFC4C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B9557A9-C754-8C22-33D1-BF5E49F803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01BE2-276A-0643-9E06-75E6FE76E8D1}" type="datetimeFigureOut">
              <a:rPr lang="en-KR" smtClean="0"/>
              <a:t>10/23/24</a:t>
            </a:fld>
            <a:endParaRPr lang="en-K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82C1DC-FBAC-1940-2504-ED82DB7B54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C1CBC6-F847-582C-30A0-5D97268C70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A7A86C-5E00-CA45-958F-C95DD82BD0A2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7696629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1EEDFFA-2609-5950-2B7A-D8017C4BD2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01BE2-276A-0643-9E06-75E6FE76E8D1}" type="datetimeFigureOut">
              <a:rPr lang="en-KR" smtClean="0"/>
              <a:t>10/23/24</a:t>
            </a:fld>
            <a:endParaRPr lang="en-K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4733AED-43D4-6CEC-C4BE-96BA941071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C310E1-94FC-7D57-17CB-BA77CB42D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A7A86C-5E00-CA45-958F-C95DD82BD0A2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9838477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16B89-3690-6F76-3186-DAE2E920EF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5FED41-351F-2961-F310-81113C6A6C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CB4DBD-C1BF-6BDE-FC5F-8C0D1F4F79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AA4931-CDD2-2538-56C3-A3FCCC5226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01BE2-276A-0643-9E06-75E6FE76E8D1}" type="datetimeFigureOut">
              <a:rPr lang="en-KR" smtClean="0"/>
              <a:t>10/23/24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816BBD-DEB0-EAAE-BF6C-11CBBC5B88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7CA114-2D64-94AF-B0AD-879FCDEE1E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A7A86C-5E00-CA45-958F-C95DD82BD0A2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6007468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9BD50F-B34E-4FC3-A597-29554B5AEB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DBA8E4D-AD99-B145-6080-11F301F6FE0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K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507803-3AE5-E3C8-60B9-A384F0F39B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3848C9-4C57-E25E-96A1-B4B292C56D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01BE2-276A-0643-9E06-75E6FE76E8D1}" type="datetimeFigureOut">
              <a:rPr lang="en-KR" smtClean="0"/>
              <a:t>10/23/24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3F48A3-180E-FF6E-750D-92FE866D4D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96D867-2C60-2BFF-516A-8BA88E7C71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A7A86C-5E00-CA45-958F-C95DD82BD0A2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1493133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3A86C00-A3AD-D823-F7EF-7252CD924D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1DB0CB-244C-AF1B-83F3-9D5A1113B3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71448E-D95C-D1C3-099C-7C7E9624A0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9301BE2-276A-0643-9E06-75E6FE76E8D1}" type="datetimeFigureOut">
              <a:rPr lang="en-KR" smtClean="0"/>
              <a:t>10/23/24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5F9DC2-79BE-C34A-F77F-0C7149FDDD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AD2591-F29F-D083-0E39-1A5512202D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EA7A86C-5E00-CA45-958F-C95DD82BD0A2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286226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podfeet.com/blog/2023/04/tiny-mac-tips-part-six/" TargetMode="External"/><Relationship Id="rId3" Type="http://schemas.openxmlformats.org/officeDocument/2006/relationships/image" Target="../media/image18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electronics-lab.com/picoquake-vibration-sensor-an-open-source-device-built-around-raspberry-pis-rp2040-mcu/" TargetMode="External"/><Relationship Id="rId5" Type="http://schemas.openxmlformats.org/officeDocument/2006/relationships/image" Target="../media/image26.jpeg"/><Relationship Id="rId4" Type="http://schemas.openxmlformats.org/officeDocument/2006/relationships/image" Target="../media/image19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19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30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svg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svg"/><Relationship Id="rId7" Type="http://schemas.openxmlformats.org/officeDocument/2006/relationships/image" Target="../media/image11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Relationship Id="rId9" Type="http://schemas.openxmlformats.org/officeDocument/2006/relationships/image" Target="../media/image13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C50112-CB7E-B78F-8572-C5BA44DA1B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405743"/>
            <a:ext cx="12192000" cy="1959428"/>
          </a:xfrm>
        </p:spPr>
        <p:txBody>
          <a:bodyPr anchor="ctr">
            <a:normAutofit/>
          </a:bodyPr>
          <a:lstStyle/>
          <a:p>
            <a:r>
              <a:rPr lang="en-KR" b="1" dirty="0">
                <a:latin typeface="Avenir Next LT Pro" panose="020B0504020202020204" pitchFamily="34" charset="77"/>
                <a:cs typeface="Segoe UI" panose="020F0502020204030204" pitchFamily="34" charset="0"/>
              </a:rPr>
              <a:t>Haptic Fitness</a:t>
            </a:r>
            <a:br>
              <a:rPr lang="en-KR" b="1" dirty="0">
                <a:latin typeface="Avenir Next LT Pro" panose="020B0504020202020204" pitchFamily="34" charset="77"/>
                <a:cs typeface="Segoe UI" panose="020F0502020204030204" pitchFamily="34" charset="0"/>
              </a:rPr>
            </a:br>
            <a:r>
              <a:rPr lang="en-KR" sz="3600" b="1" dirty="0">
                <a:latin typeface="Avenir Next LT Pro" panose="020B0504020202020204" pitchFamily="34" charset="77"/>
                <a:cs typeface="Segoe UI" panose="020F0502020204030204" pitchFamily="34" charset="0"/>
              </a:rPr>
              <a:t>CSED404 Proposal Presentation</a:t>
            </a:r>
            <a:endParaRPr lang="en-KR" b="1" dirty="0">
              <a:latin typeface="Avenir Next LT Pro" panose="020B0504020202020204" pitchFamily="34" charset="77"/>
              <a:cs typeface="Segoe UI" panose="020F050202020403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440112C-511C-910F-C0C8-3BFA02977A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604657"/>
            <a:ext cx="9144000" cy="503979"/>
          </a:xfrm>
        </p:spPr>
        <p:txBody>
          <a:bodyPr anchor="ctr"/>
          <a:lstStyle/>
          <a:p>
            <a:r>
              <a:rPr lang="en-KR" sz="2000" dirty="0">
                <a:latin typeface="Avenir Next LT Pro" panose="020B0504020202020204" pitchFamily="34" charset="77"/>
                <a:cs typeface="Segoe UI" panose="020F0502020204030204" pitchFamily="34" charset="0"/>
              </a:rPr>
              <a:t>Team </a:t>
            </a:r>
            <a:r>
              <a:rPr lang="en-KR" sz="2000" b="1" dirty="0">
                <a:latin typeface="Avenir Next LT Pro" panose="020B0504020202020204" pitchFamily="34" charset="77"/>
                <a:cs typeface="Segoe UI" panose="020F0502020204030204" pitchFamily="34" charset="0"/>
              </a:rPr>
              <a:t>TCPs </a:t>
            </a:r>
            <a:r>
              <a:rPr lang="en-KR" sz="2000" dirty="0">
                <a:latin typeface="Avenir Next LT Pro" panose="020B0504020202020204" pitchFamily="34" charset="77"/>
                <a:cs typeface="Segoe UI" panose="020F0502020204030204" pitchFamily="34" charset="0"/>
              </a:rPr>
              <a:t>/</a:t>
            </a:r>
            <a:r>
              <a:rPr lang="en-KR" sz="2000" b="1" dirty="0">
                <a:latin typeface="Avenir Next LT Pro" panose="020B0504020202020204" pitchFamily="34" charset="77"/>
                <a:cs typeface="Segoe UI" panose="020F0502020204030204" pitchFamily="34" charset="0"/>
              </a:rPr>
              <a:t> </a:t>
            </a:r>
            <a:r>
              <a:rPr lang="en-KR" sz="2000" dirty="0">
                <a:latin typeface="Avenir Next LT Pro" panose="020B0504020202020204" pitchFamily="34" charset="77"/>
                <a:cs typeface="Segoe UI" panose="020F0502020204030204" pitchFamily="34" charset="0"/>
              </a:rPr>
              <a:t>Member </a:t>
            </a:r>
            <a:r>
              <a:rPr lang="en-KR" sz="2000" b="1" dirty="0">
                <a:latin typeface="Avenir Next LT Pro" panose="020B0504020202020204" pitchFamily="34" charset="77"/>
                <a:cs typeface="Segoe UI" panose="020F0502020204030204" pitchFamily="34" charset="0"/>
              </a:rPr>
              <a:t>Chan-ki Hwang &amp; Taeyeon Kim</a:t>
            </a:r>
            <a:endParaRPr lang="en-KR" sz="2000" dirty="0"/>
          </a:p>
        </p:txBody>
      </p:sp>
    </p:spTree>
    <p:extLst>
      <p:ext uri="{BB962C8B-B14F-4D97-AF65-F5344CB8AC3E}">
        <p14:creationId xmlns:p14="http://schemas.microsoft.com/office/powerpoint/2010/main" val="9741736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DB0BB8-D365-D44B-5664-ECD54AF7AD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1D61E-E553-37FF-5374-000DA26AF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>
                <a:latin typeface="Avenir Next LT Pro" panose="020B0504020202020204" pitchFamily="34" charset="77"/>
              </a:rPr>
              <a:t>Feedback to user’s action</a:t>
            </a:r>
            <a:endParaRPr lang="en-KR" b="1" dirty="0">
              <a:latin typeface="Avenir Next LT Pro" panose="020B0504020202020204" pitchFamily="34" charset="77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0F84EB6-B765-E135-A778-F6E3A0055E06}"/>
              </a:ext>
            </a:extLst>
          </p:cNvPr>
          <p:cNvGrpSpPr/>
          <p:nvPr/>
        </p:nvGrpSpPr>
        <p:grpSpPr>
          <a:xfrm>
            <a:off x="2655007" y="2517847"/>
            <a:ext cx="1822305" cy="1822305"/>
            <a:chOff x="5184847" y="1883421"/>
            <a:chExt cx="1822305" cy="1822305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177EA207-B7AF-E2A1-7EF4-C52E27E1A81D}"/>
                </a:ext>
              </a:extLst>
            </p:cNvPr>
            <p:cNvSpPr/>
            <p:nvPr/>
          </p:nvSpPr>
          <p:spPr>
            <a:xfrm>
              <a:off x="5184847" y="1883421"/>
              <a:ext cx="1822305" cy="1822305"/>
            </a:xfrm>
            <a:prstGeom prst="ellipse">
              <a:avLst/>
            </a:pr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pic>
          <p:nvPicPr>
            <p:cNvPr id="10" name="Graphic 9" descr="Phone Vibration with solid fill">
              <a:extLst>
                <a:ext uri="{FF2B5EF4-FFF2-40B4-BE49-F238E27FC236}">
                  <a16:creationId xmlns:a16="http://schemas.microsoft.com/office/drawing/2014/main" id="{F1F9D6B1-43E5-BE2E-6550-8495FE5133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399312" y="2097886"/>
              <a:ext cx="1393374" cy="1393374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9E3985E1-9E1C-328C-193B-C646CFC929D0}"/>
              </a:ext>
            </a:extLst>
          </p:cNvPr>
          <p:cNvSpPr txBox="1"/>
          <p:nvPr/>
        </p:nvSpPr>
        <p:spPr>
          <a:xfrm>
            <a:off x="2728429" y="4447291"/>
            <a:ext cx="16754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3200" b="1" dirty="0">
                <a:solidFill>
                  <a:schemeClr val="accent2"/>
                </a:solidFill>
                <a:latin typeface="Avenir Next LT Pro" panose="020B0504020202020204" pitchFamily="34" charset="77"/>
              </a:rPr>
              <a:t>Haptics</a:t>
            </a:r>
          </a:p>
        </p:txBody>
      </p:sp>
      <p:pic>
        <p:nvPicPr>
          <p:cNvPr id="1026" name="Picture 2" descr="DualSense wireless controller | The innovative new controller for PS5 |  PlayStation">
            <a:extLst>
              <a:ext uri="{FF2B5EF4-FFF2-40B4-BE49-F238E27FC236}">
                <a16:creationId xmlns:a16="http://schemas.microsoft.com/office/drawing/2014/main" id="{0A30CA3E-D3C9-2D2F-ED0C-34D2A082D6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9953" y="4727801"/>
            <a:ext cx="3679239" cy="193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enuine NINTENDO Wii Remote (Controller) - Appleby Games">
            <a:extLst>
              <a:ext uri="{FF2B5EF4-FFF2-40B4-BE49-F238E27FC236}">
                <a16:creationId xmlns:a16="http://schemas.microsoft.com/office/drawing/2014/main" id="{2E37E05E-5C67-1A39-1A3E-D6C90D8FEB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2083" y="1690688"/>
            <a:ext cx="2378853" cy="3168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99033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E34F13-1E18-E80B-526D-061F12467D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D77E0C77-3CA7-EE24-576B-919EADD8E9CB}"/>
              </a:ext>
            </a:extLst>
          </p:cNvPr>
          <p:cNvGrpSpPr/>
          <p:nvPr/>
        </p:nvGrpSpPr>
        <p:grpSpPr>
          <a:xfrm>
            <a:off x="337062" y="2312153"/>
            <a:ext cx="4138852" cy="4138852"/>
            <a:chOff x="1503500" y="2176791"/>
            <a:chExt cx="4442208" cy="4442208"/>
          </a:xfrm>
        </p:grpSpPr>
        <p:pic>
          <p:nvPicPr>
            <p:cNvPr id="3" name="Picture 2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A4AFE738-CA2C-0246-24B1-1F1C2FE7D71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03500" y="2176791"/>
              <a:ext cx="4442208" cy="4442208"/>
            </a:xfrm>
            <a:prstGeom prst="rect">
              <a:avLst/>
            </a:prstGeom>
          </p:spPr>
        </p:pic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91E679EA-7FC7-A08F-89AA-6D86E55C4CA7}"/>
                </a:ext>
              </a:extLst>
            </p:cNvPr>
            <p:cNvCxnSpPr/>
            <p:nvPr/>
          </p:nvCxnSpPr>
          <p:spPr>
            <a:xfrm>
              <a:off x="1646977" y="5065987"/>
              <a:ext cx="4298731" cy="0"/>
            </a:xfrm>
            <a:prstGeom prst="line">
              <a:avLst/>
            </a:prstGeom>
            <a:ln w="57150">
              <a:solidFill>
                <a:schemeClr val="accent2">
                  <a:lumMod val="60000"/>
                  <a:lumOff val="40000"/>
                </a:schemeClr>
              </a:solidFill>
              <a:prstDash val="lg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1" name="Graphic 20" descr="Smart Phone with solid fill">
              <a:extLst>
                <a:ext uri="{FF2B5EF4-FFF2-40B4-BE49-F238E27FC236}">
                  <a16:creationId xmlns:a16="http://schemas.microsoft.com/office/drawing/2014/main" id="{275D5DFF-B091-964D-F844-538B44052E1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5400000">
              <a:off x="3543594" y="4493173"/>
              <a:ext cx="654379" cy="654379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2A5B347-9EBB-1D3A-6B39-0C0BEEF24D20}"/>
              </a:ext>
            </a:extLst>
          </p:cNvPr>
          <p:cNvGrpSpPr/>
          <p:nvPr/>
        </p:nvGrpSpPr>
        <p:grpSpPr>
          <a:xfrm>
            <a:off x="3654697" y="2081646"/>
            <a:ext cx="3868483" cy="4430172"/>
            <a:chOff x="6611007" y="1575989"/>
            <a:chExt cx="4442209" cy="4916886"/>
          </a:xfrm>
        </p:grpSpPr>
        <p:pic>
          <p:nvPicPr>
            <p:cNvPr id="4098" name="Picture 2" descr="Woman Stretching Back - Free sports icons">
              <a:extLst>
                <a:ext uri="{FF2B5EF4-FFF2-40B4-BE49-F238E27FC236}">
                  <a16:creationId xmlns:a16="http://schemas.microsoft.com/office/drawing/2014/main" id="{7011DBDB-8294-D87A-9C59-7C7A68247A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11007" y="2050666"/>
              <a:ext cx="4442209" cy="44422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51375DEB-AE2C-E567-BD79-598AE997A6FA}"/>
                </a:ext>
              </a:extLst>
            </p:cNvPr>
            <p:cNvCxnSpPr>
              <a:cxnSpLocks/>
            </p:cNvCxnSpPr>
            <p:nvPr/>
          </p:nvCxnSpPr>
          <p:spPr>
            <a:xfrm>
              <a:off x="7310984" y="1734670"/>
              <a:ext cx="3630285" cy="2537100"/>
            </a:xfrm>
            <a:prstGeom prst="line">
              <a:avLst/>
            </a:prstGeom>
            <a:ln w="57150">
              <a:solidFill>
                <a:schemeClr val="accent2">
                  <a:lumMod val="60000"/>
                  <a:lumOff val="40000"/>
                </a:schemeClr>
              </a:solidFill>
              <a:prstDash val="lg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2" name="Graphic 21" descr="Smart Phone with solid fill">
              <a:extLst>
                <a:ext uri="{FF2B5EF4-FFF2-40B4-BE49-F238E27FC236}">
                  <a16:creationId xmlns:a16="http://schemas.microsoft.com/office/drawing/2014/main" id="{28E154F9-4011-EE15-EFE6-8E56660D7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7556267">
              <a:off x="7279454" y="1575989"/>
              <a:ext cx="654379" cy="654379"/>
            </a:xfrm>
            <a:prstGeom prst="rect">
              <a:avLst/>
            </a:prstGeom>
          </p:spPr>
        </p:pic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493AE497-A6B9-7371-678C-44EAA54892CE}"/>
              </a:ext>
            </a:extLst>
          </p:cNvPr>
          <p:cNvSpPr/>
          <p:nvPr/>
        </p:nvSpPr>
        <p:spPr>
          <a:xfrm>
            <a:off x="6376691" y="5004047"/>
            <a:ext cx="6407725" cy="13255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2400" dirty="0">
                <a:solidFill>
                  <a:schemeClr val="tx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Hold the device</a:t>
            </a:r>
          </a:p>
          <a:p>
            <a:pPr algn="ctr"/>
            <a:r>
              <a:rPr lang="en-KR" sz="2400" b="1" dirty="0">
                <a:solidFill>
                  <a:schemeClr val="tx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perpendicular or parallel</a:t>
            </a:r>
          </a:p>
          <a:p>
            <a:pPr algn="ctr"/>
            <a:r>
              <a:rPr lang="en-KR" sz="2400" b="1" dirty="0">
                <a:solidFill>
                  <a:schemeClr val="tx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to main axis</a:t>
            </a:r>
          </a:p>
        </p:txBody>
      </p:sp>
      <p:sp>
        <p:nvSpPr>
          <p:cNvPr id="36" name="Title 1">
            <a:extLst>
              <a:ext uri="{FF2B5EF4-FFF2-40B4-BE49-F238E27FC236}">
                <a16:creationId xmlns:a16="http://schemas.microsoft.com/office/drawing/2014/main" id="{23F76FC6-96C6-A5A9-579A-D795B2A2DF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b="1" dirty="0">
                <a:latin typeface="Avenir Next LT Pro" panose="020B0504020202020204" pitchFamily="34" charset="77"/>
              </a:rPr>
              <a:t>Gathering user action data</a:t>
            </a:r>
            <a:endParaRPr lang="en-KR" b="1" dirty="0">
              <a:latin typeface="Avenir Next LT Pro" panose="020B0504020202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8544150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B5FE20-78E1-EA1D-AC22-E027B97636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8B2F0-18A9-367F-71D8-B37BBFBF6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>
                <a:solidFill>
                  <a:schemeClr val="accent2"/>
                </a:solidFill>
                <a:latin typeface="Avenir Next LT Pro" panose="020B0504020202020204" pitchFamily="34" charset="77"/>
              </a:rPr>
              <a:t>Haptic</a:t>
            </a:r>
            <a:r>
              <a:rPr lang="en-US" altLang="ko-KR" b="1" dirty="0">
                <a:latin typeface="Avenir Next LT Pro" panose="020B0504020202020204" pitchFamily="34" charset="77"/>
              </a:rPr>
              <a:t> feedback to user’s action</a:t>
            </a:r>
            <a:endParaRPr lang="en-KR" b="1" dirty="0">
              <a:latin typeface="Avenir Next LT Pro" panose="020B0504020202020204" pitchFamily="34" charset="77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4CB32EE-86FD-3A77-2107-96AFFC03F630}"/>
              </a:ext>
            </a:extLst>
          </p:cNvPr>
          <p:cNvGrpSpPr/>
          <p:nvPr/>
        </p:nvGrpSpPr>
        <p:grpSpPr>
          <a:xfrm>
            <a:off x="838200" y="2517847"/>
            <a:ext cx="1822305" cy="1822305"/>
            <a:chOff x="5184847" y="1883421"/>
            <a:chExt cx="1822305" cy="1822305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A6F1262D-0CD0-B11D-2B63-34EE7E581D7F}"/>
                </a:ext>
              </a:extLst>
            </p:cNvPr>
            <p:cNvSpPr/>
            <p:nvPr/>
          </p:nvSpPr>
          <p:spPr>
            <a:xfrm>
              <a:off x="5184847" y="1883421"/>
              <a:ext cx="1822305" cy="1822305"/>
            </a:xfrm>
            <a:prstGeom prst="ellipse">
              <a:avLst/>
            </a:pr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pic>
          <p:nvPicPr>
            <p:cNvPr id="10" name="Graphic 9" descr="Phone Vibration with solid fill">
              <a:extLst>
                <a:ext uri="{FF2B5EF4-FFF2-40B4-BE49-F238E27FC236}">
                  <a16:creationId xmlns:a16="http://schemas.microsoft.com/office/drawing/2014/main" id="{A41D0842-F78E-D268-066B-FF8F2B284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99312" y="2097886"/>
              <a:ext cx="1393374" cy="1393374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C0E6B3F9-B0D7-5A2B-0EF1-63E18E87DA4A}"/>
              </a:ext>
            </a:extLst>
          </p:cNvPr>
          <p:cNvSpPr txBox="1"/>
          <p:nvPr/>
        </p:nvSpPr>
        <p:spPr>
          <a:xfrm>
            <a:off x="911622" y="4447291"/>
            <a:ext cx="16754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3200" b="1" dirty="0">
                <a:solidFill>
                  <a:schemeClr val="accent2"/>
                </a:solidFill>
                <a:latin typeface="Avenir Next LT Pro" panose="020B0504020202020204" pitchFamily="34" charset="77"/>
              </a:rPr>
              <a:t>Haptics</a:t>
            </a:r>
          </a:p>
        </p:txBody>
      </p:sp>
      <p:pic>
        <p:nvPicPr>
          <p:cNvPr id="4" name="Picture 3" descr="A close-up of a black round device&#10;&#10;Description automatically generated">
            <a:extLst>
              <a:ext uri="{FF2B5EF4-FFF2-40B4-BE49-F238E27FC236}">
                <a16:creationId xmlns:a16="http://schemas.microsoft.com/office/drawing/2014/main" id="{D33D92C4-7B43-A419-43A2-2115452625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3955884" y="1916799"/>
            <a:ext cx="2977801" cy="1779890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8" name="Picture 7" descr="A close-up of a device&#10;&#10;Description automatically generated">
            <a:extLst>
              <a:ext uri="{FF2B5EF4-FFF2-40B4-BE49-F238E27FC236}">
                <a16:creationId xmlns:a16="http://schemas.microsoft.com/office/drawing/2014/main" id="{B1E2928A-2164-13F7-3CBC-B294DE55D7D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8088387" y="1912670"/>
            <a:ext cx="3480871" cy="1784019"/>
          </a:xfrm>
          <a:prstGeom prst="rect">
            <a:avLst/>
          </a:prstGeom>
          <a:ln>
            <a:noFill/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14DD6DB-822A-82BA-BD12-F20463B5E4BB}"/>
              </a:ext>
            </a:extLst>
          </p:cNvPr>
          <p:cNvSpPr txBox="1"/>
          <p:nvPr/>
        </p:nvSpPr>
        <p:spPr>
          <a:xfrm>
            <a:off x="4167383" y="3696689"/>
            <a:ext cx="25548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2400" b="1" dirty="0">
                <a:solidFill>
                  <a:schemeClr val="bg2">
                    <a:lumMod val="75000"/>
                  </a:schemeClr>
                </a:solidFill>
                <a:latin typeface="Avenir Next LT Pro" panose="020B0504020202020204" pitchFamily="34" charset="77"/>
              </a:rPr>
              <a:t>Vibration Motor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A5F55B9-6181-128E-30E4-F50DE974AB9E}"/>
              </a:ext>
            </a:extLst>
          </p:cNvPr>
          <p:cNvSpPr txBox="1"/>
          <p:nvPr/>
        </p:nvSpPr>
        <p:spPr>
          <a:xfrm>
            <a:off x="8792412" y="3696688"/>
            <a:ext cx="22605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2400" b="1" dirty="0">
                <a:solidFill>
                  <a:schemeClr val="accent2"/>
                </a:solidFill>
                <a:latin typeface="Avenir Next LT Pro" panose="020B0504020202020204" pitchFamily="34" charset="77"/>
              </a:rPr>
              <a:t>Haptic Device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32856E0-6C33-CC06-2B7C-A79E1588D2CB}"/>
              </a:ext>
            </a:extLst>
          </p:cNvPr>
          <p:cNvSpPr txBox="1"/>
          <p:nvPr/>
        </p:nvSpPr>
        <p:spPr>
          <a:xfrm>
            <a:off x="3955884" y="4387775"/>
            <a:ext cx="27430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KR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Intensity Controlable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KR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NOT clear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48714E8-A06F-3EFA-EFB9-F0F471460A8D}"/>
              </a:ext>
            </a:extLst>
          </p:cNvPr>
          <p:cNvSpPr txBox="1"/>
          <p:nvPr/>
        </p:nvSpPr>
        <p:spPr>
          <a:xfrm>
            <a:off x="8088387" y="4340152"/>
            <a:ext cx="38715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KR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Intensity &amp; </a:t>
            </a:r>
            <a:r>
              <a:rPr lang="en-KR" b="1" dirty="0">
                <a:solidFill>
                  <a:schemeClr val="accent2"/>
                </a:solidFill>
                <a:latin typeface="Noto Sans CJK KR" panose="020B0500000000000000" pitchFamily="34" charset="-128"/>
                <a:ea typeface="Noto Sans CJK KR" panose="020B0500000000000000" pitchFamily="34" charset="-128"/>
              </a:rPr>
              <a:t>Pattern</a:t>
            </a:r>
            <a:r>
              <a:rPr lang="en-KR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 Controlable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KR" b="1" dirty="0">
                <a:solidFill>
                  <a:schemeClr val="accent2"/>
                </a:solidFill>
                <a:latin typeface="Noto Sans CJK KR" panose="020B0500000000000000" pitchFamily="34" charset="-128"/>
                <a:ea typeface="Noto Sans CJK KR" panose="020B0500000000000000" pitchFamily="34" charset="-128"/>
              </a:rPr>
              <a:t>Clear</a:t>
            </a:r>
            <a:r>
              <a:rPr lang="en-KR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 vibration!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KR" dirty="0">
              <a:latin typeface="Noto Sans CJK KR" panose="020B0500000000000000" pitchFamily="34" charset="-128"/>
              <a:ea typeface="Noto Sans CJK KR" panose="020B0500000000000000" pitchFamily="34" charset="-128"/>
            </a:endParaRPr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DACC3DEF-AFCD-8A94-18B3-02CCC4F19329}"/>
              </a:ext>
            </a:extLst>
          </p:cNvPr>
          <p:cNvSpPr/>
          <p:nvPr/>
        </p:nvSpPr>
        <p:spPr>
          <a:xfrm>
            <a:off x="7021832" y="2554599"/>
            <a:ext cx="978408" cy="484632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5796809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3DD692-6B18-7E45-B86C-6FAC4AEE55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EECB8-F38E-5C48-3633-8048E7CCA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>
                <a:solidFill>
                  <a:schemeClr val="accent2"/>
                </a:solidFill>
                <a:latin typeface="Avenir Next LT Pro" panose="020B0504020202020204" pitchFamily="34" charset="77"/>
              </a:rPr>
              <a:t>Haptic</a:t>
            </a:r>
            <a:r>
              <a:rPr lang="en-US" altLang="ko-KR" b="1" dirty="0">
                <a:latin typeface="Avenir Next LT Pro" panose="020B0504020202020204" pitchFamily="34" charset="77"/>
              </a:rPr>
              <a:t> feedback to user’s action</a:t>
            </a:r>
            <a:endParaRPr lang="en-KR" b="1" dirty="0">
              <a:latin typeface="Avenir Next LT Pro" panose="020B0504020202020204" pitchFamily="34" charset="77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6602527-AB9C-6212-62F0-A169DBF395EF}"/>
              </a:ext>
            </a:extLst>
          </p:cNvPr>
          <p:cNvGrpSpPr/>
          <p:nvPr/>
        </p:nvGrpSpPr>
        <p:grpSpPr>
          <a:xfrm>
            <a:off x="838200" y="2517847"/>
            <a:ext cx="1822305" cy="1822305"/>
            <a:chOff x="5184847" y="1883421"/>
            <a:chExt cx="1822305" cy="1822305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B6B0C716-D3D9-7FC9-EC15-B4F98158BAF3}"/>
                </a:ext>
              </a:extLst>
            </p:cNvPr>
            <p:cNvSpPr/>
            <p:nvPr/>
          </p:nvSpPr>
          <p:spPr>
            <a:xfrm>
              <a:off x="5184847" y="1883421"/>
              <a:ext cx="1822305" cy="1822305"/>
            </a:xfrm>
            <a:prstGeom prst="ellipse">
              <a:avLst/>
            </a:pr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pic>
          <p:nvPicPr>
            <p:cNvPr id="10" name="Graphic 9" descr="Phone Vibration with solid fill">
              <a:extLst>
                <a:ext uri="{FF2B5EF4-FFF2-40B4-BE49-F238E27FC236}">
                  <a16:creationId xmlns:a16="http://schemas.microsoft.com/office/drawing/2014/main" id="{BE4DC624-CBC1-ACD7-1DE7-B373D247B3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99312" y="2097886"/>
              <a:ext cx="1393374" cy="1393374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3B632F91-7C87-BA4B-FFA5-9130DAB72E76}"/>
              </a:ext>
            </a:extLst>
          </p:cNvPr>
          <p:cNvSpPr txBox="1"/>
          <p:nvPr/>
        </p:nvSpPr>
        <p:spPr>
          <a:xfrm>
            <a:off x="911622" y="4447291"/>
            <a:ext cx="16754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3200" b="1" dirty="0">
                <a:solidFill>
                  <a:schemeClr val="accent2"/>
                </a:solidFill>
                <a:latin typeface="Avenir Next LT Pro" panose="020B0504020202020204" pitchFamily="34" charset="77"/>
              </a:rPr>
              <a:t>Haptics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D0FFA5-43F4-061F-4AD9-519135BF92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07978" y="1929529"/>
            <a:ext cx="7772400" cy="299893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899A47A-FCDA-0A29-CCA3-EAA27492DD07}"/>
              </a:ext>
            </a:extLst>
          </p:cNvPr>
          <p:cNvSpPr txBox="1"/>
          <p:nvPr/>
        </p:nvSpPr>
        <p:spPr>
          <a:xfrm>
            <a:off x="3507978" y="5032066"/>
            <a:ext cx="719299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2400" b="1" dirty="0">
                <a:latin typeface="Avenir Next LT Pro" panose="020B0504020202020204" pitchFamily="34" charset="77"/>
              </a:rPr>
              <a:t>Pre-“designed” Haptic Patterns</a:t>
            </a:r>
          </a:p>
          <a:p>
            <a:r>
              <a:rPr lang="en-KR" sz="2000" dirty="0">
                <a:latin typeface="Noto Sans KR" panose="020B0200000000000000" pitchFamily="34" charset="-128"/>
                <a:ea typeface="Noto Sans KR" panose="020B0200000000000000" pitchFamily="34" charset="-128"/>
              </a:rPr>
              <a:t>- Available at </a:t>
            </a:r>
            <a:r>
              <a:rPr lang="en-KR" sz="2000" dirty="0">
                <a:latin typeface="Cascadia Code Light" panose="020B0609020000020004" pitchFamily="34" charset="0"/>
                <a:ea typeface="Cascadia Code Light" panose="020B0609020000020004" pitchFamily="34" charset="0"/>
                <a:cs typeface="Cascadia Code Light" panose="020B0609020000020004" pitchFamily="34" charset="0"/>
              </a:rPr>
              <a:t>android.view.HapticFeedbackConstants</a:t>
            </a:r>
          </a:p>
        </p:txBody>
      </p:sp>
    </p:spTree>
    <p:extLst>
      <p:ext uri="{BB962C8B-B14F-4D97-AF65-F5344CB8AC3E}">
        <p14:creationId xmlns:p14="http://schemas.microsoft.com/office/powerpoint/2010/main" val="28257623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84E150-D495-104F-0B6F-85A6CCB2A6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73F1C-19F7-3004-3D40-89AAF0D3A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>
                <a:solidFill>
                  <a:schemeClr val="accent2"/>
                </a:solidFill>
                <a:latin typeface="Avenir Next LT Pro" panose="020B0504020202020204" pitchFamily="34" charset="77"/>
              </a:rPr>
              <a:t>Haptic</a:t>
            </a:r>
            <a:r>
              <a:rPr lang="en-US" altLang="ko-KR" b="1" dirty="0">
                <a:latin typeface="Avenir Next LT Pro" panose="020B0504020202020204" pitchFamily="34" charset="77"/>
              </a:rPr>
              <a:t> feedback to user’s action</a:t>
            </a:r>
            <a:endParaRPr lang="en-KR" b="1" dirty="0">
              <a:latin typeface="Avenir Next LT Pro" panose="020B0504020202020204" pitchFamily="34" charset="77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CC73016-E507-22BD-E72F-612AE6F935EC}"/>
              </a:ext>
            </a:extLst>
          </p:cNvPr>
          <p:cNvGrpSpPr/>
          <p:nvPr/>
        </p:nvGrpSpPr>
        <p:grpSpPr>
          <a:xfrm>
            <a:off x="838200" y="1883421"/>
            <a:ext cx="1822305" cy="1822305"/>
            <a:chOff x="1950182" y="1883421"/>
            <a:chExt cx="3091158" cy="3091158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E37683D6-93EA-1E23-2708-748602A993D6}"/>
                </a:ext>
              </a:extLst>
            </p:cNvPr>
            <p:cNvSpPr/>
            <p:nvPr/>
          </p:nvSpPr>
          <p:spPr>
            <a:xfrm>
              <a:off x="1950182" y="1883421"/>
              <a:ext cx="3091158" cy="3091158"/>
            </a:xfrm>
            <a:prstGeom prst="ellipse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pic>
          <p:nvPicPr>
            <p:cNvPr id="9" name="Graphic 8" descr="Stopwatch with solid fill">
              <a:extLst>
                <a:ext uri="{FF2B5EF4-FFF2-40B4-BE49-F238E27FC236}">
                  <a16:creationId xmlns:a16="http://schemas.microsoft.com/office/drawing/2014/main" id="{A1BD2B4B-03A9-45BD-470F-E3AF1397EC2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362078" y="2295317"/>
              <a:ext cx="2267366" cy="2267366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98904F2-F508-DAC5-3402-A636450362E8}"/>
              </a:ext>
            </a:extLst>
          </p:cNvPr>
          <p:cNvGrpSpPr/>
          <p:nvPr/>
        </p:nvGrpSpPr>
        <p:grpSpPr>
          <a:xfrm>
            <a:off x="838200" y="4105253"/>
            <a:ext cx="1822305" cy="1822305"/>
            <a:chOff x="838200" y="4105253"/>
            <a:chExt cx="1822305" cy="1822305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C808A716-80EC-C233-BD9E-F81DEB7E23B4}"/>
                </a:ext>
              </a:extLst>
            </p:cNvPr>
            <p:cNvSpPr/>
            <p:nvPr/>
          </p:nvSpPr>
          <p:spPr>
            <a:xfrm>
              <a:off x="838200" y="4105253"/>
              <a:ext cx="1822305" cy="1822305"/>
            </a:xfrm>
            <a:prstGeom prst="ellipse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pic>
          <p:nvPicPr>
            <p:cNvPr id="28" name="Graphic 27" descr="Lightbulb with solid fill">
              <a:extLst>
                <a:ext uri="{FF2B5EF4-FFF2-40B4-BE49-F238E27FC236}">
                  <a16:creationId xmlns:a16="http://schemas.microsoft.com/office/drawing/2014/main" id="{C1DCC7F8-E518-0144-3EBD-F232FC4D2B2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92388" y="4359441"/>
              <a:ext cx="1313928" cy="1313928"/>
            </a:xfrm>
            <a:prstGeom prst="rect">
              <a:avLst/>
            </a:prstGeom>
          </p:spPr>
        </p:pic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C7461A76-9C88-2AEA-912A-7B1D59D1CA1B}"/>
              </a:ext>
            </a:extLst>
          </p:cNvPr>
          <p:cNvSpPr txBox="1"/>
          <p:nvPr/>
        </p:nvSpPr>
        <p:spPr>
          <a:xfrm>
            <a:off x="2903327" y="1883421"/>
            <a:ext cx="606448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3200" b="1" dirty="0">
                <a:latin typeface="Avenir Next LT Pro" panose="020B0504020202020204" pitchFamily="34" charset="77"/>
              </a:rPr>
              <a:t>Real-time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b="1" dirty="0">
                <a:solidFill>
                  <a:schemeClr val="accent2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No delay</a:t>
            </a:r>
            <a:r>
              <a:rPr lang="en-US" altLang="ko-KR" sz="2400" b="1" dirty="0">
                <a:latin typeface="Noto Sans KR" panose="020B0200000000000000" pitchFamily="34" charset="-128"/>
                <a:ea typeface="Noto Sans KR" panose="020B0200000000000000" pitchFamily="34" charset="-128"/>
              </a:rPr>
              <a:t> </a:t>
            </a:r>
            <a:r>
              <a:rPr lang="en-US" altLang="ko-KR" sz="2400" dirty="0">
                <a:latin typeface="Noto Sans KR" panose="020B0200000000000000" pitchFamily="34" charset="-128"/>
                <a:ea typeface="Noto Sans KR" panose="020B0200000000000000" pitchFamily="34" charset="-128"/>
              </a:rPr>
              <a:t>between vibratory feedbacks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A970673-BBF0-5E7F-03B8-F35B168499A2}"/>
              </a:ext>
            </a:extLst>
          </p:cNvPr>
          <p:cNvSpPr txBox="1"/>
          <p:nvPr/>
        </p:nvSpPr>
        <p:spPr>
          <a:xfrm>
            <a:off x="2903326" y="4067053"/>
            <a:ext cx="7345281" cy="21852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3200" b="1" dirty="0">
                <a:latin typeface="Avenir Next LT Pro" panose="020B0504020202020204" pitchFamily="34" charset="77"/>
              </a:rPr>
              <a:t>Directive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b="1" dirty="0">
                <a:solidFill>
                  <a:schemeClr val="accent2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Various haptic patterns</a:t>
            </a:r>
            <a:r>
              <a:rPr lang="en-US" altLang="ko-KR" sz="2400" b="1" dirty="0">
                <a:latin typeface="Noto Sans KR" panose="020B0200000000000000" pitchFamily="34" charset="-128"/>
                <a:ea typeface="Noto Sans KR" panose="020B0200000000000000" pitchFamily="34" charset="-128"/>
              </a:rPr>
              <a:t> </a:t>
            </a:r>
            <a:r>
              <a:rPr lang="en-US" altLang="ko-KR" sz="2400" dirty="0">
                <a:latin typeface="Noto Sans KR" panose="020B0200000000000000" pitchFamily="34" charset="-128"/>
                <a:ea typeface="Noto Sans KR" panose="020B0200000000000000" pitchFamily="34" charset="-128"/>
              </a:rPr>
              <a:t>provided by system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b="1" dirty="0">
                <a:solidFill>
                  <a:schemeClr val="accent2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Dynamic feedback</a:t>
            </a:r>
            <a:r>
              <a:rPr lang="en-US" altLang="ko-KR" sz="2400" dirty="0">
                <a:latin typeface="Noto Sans KR" panose="020B0200000000000000" pitchFamily="34" charset="-128"/>
                <a:ea typeface="Noto Sans KR" panose="020B0200000000000000" pitchFamily="34" charset="-128"/>
              </a:rPr>
              <a:t> on specific event, interval…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b="1" dirty="0">
                <a:solidFill>
                  <a:schemeClr val="accent2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Attach on the body</a:t>
            </a:r>
            <a:r>
              <a:rPr lang="en-US" altLang="ko-KR" sz="2400" dirty="0">
                <a:latin typeface="Noto Sans KR" panose="020B0200000000000000" pitchFamily="34" charset="-128"/>
                <a:ea typeface="Noto Sans KR" panose="020B0200000000000000" pitchFamily="34" charset="-128"/>
              </a:rPr>
              <a:t> to fetch user’s position</a:t>
            </a:r>
            <a:endParaRPr lang="en-US" altLang="ko-KR" sz="2400" b="1" dirty="0">
              <a:latin typeface="Noto Sans KR" panose="020B0200000000000000" pitchFamily="34" charset="-128"/>
              <a:ea typeface="Noto Sans KR" panose="020B0200000000000000" pitchFamily="34" charset="-128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KR" sz="3200" b="1" dirty="0">
              <a:latin typeface="Avenir Next LT Pro" panose="020B0504020202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7928724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18F894-D8E6-0E68-AC2F-C4BD1A29AE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67A776-750E-415E-3028-D76BC5DE9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venir Next LT Pro" panose="020B0504020202020204" pitchFamily="34" charset="77"/>
              </a:rPr>
              <a:t>Example – Squat </a:t>
            </a:r>
            <a:endParaRPr lang="en-KR" dirty="0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3CBBF0F9-2643-68D0-0D07-109AAFD32703}"/>
              </a:ext>
            </a:extLst>
          </p:cNvPr>
          <p:cNvGrpSpPr/>
          <p:nvPr/>
        </p:nvGrpSpPr>
        <p:grpSpPr>
          <a:xfrm>
            <a:off x="5687251" y="1189951"/>
            <a:ext cx="8372543" cy="7303263"/>
            <a:chOff x="5270563" y="1027906"/>
            <a:chExt cx="8372543" cy="7303263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C6C6AD74-11B2-DDCB-75A4-CA2CA9FC8227}"/>
                </a:ext>
              </a:extLst>
            </p:cNvPr>
            <p:cNvGrpSpPr/>
            <p:nvPr/>
          </p:nvGrpSpPr>
          <p:grpSpPr>
            <a:xfrm>
              <a:off x="6359168" y="1027906"/>
              <a:ext cx="7283938" cy="7296551"/>
              <a:chOff x="2944164" y="1027906"/>
              <a:chExt cx="7283938" cy="7296551"/>
            </a:xfrm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F80C2531-66CC-21E4-BFCE-76E05E0046CE}"/>
                  </a:ext>
                </a:extLst>
              </p:cNvPr>
              <p:cNvGrpSpPr/>
              <p:nvPr/>
            </p:nvGrpSpPr>
            <p:grpSpPr>
              <a:xfrm>
                <a:off x="2944164" y="1027906"/>
                <a:ext cx="7283938" cy="7296551"/>
                <a:chOff x="1276139" y="907325"/>
                <a:chExt cx="7283938" cy="7296551"/>
              </a:xfrm>
            </p:grpSpPr>
            <p:sp>
              <p:nvSpPr>
                <p:cNvPr id="11" name="Pie 10">
                  <a:extLst>
                    <a:ext uri="{FF2B5EF4-FFF2-40B4-BE49-F238E27FC236}">
                      <a16:creationId xmlns:a16="http://schemas.microsoft.com/office/drawing/2014/main" id="{6D1E61A1-5B47-6BCB-0DE9-65029AB6D7F1}"/>
                    </a:ext>
                  </a:extLst>
                </p:cNvPr>
                <p:cNvSpPr/>
                <p:nvPr/>
              </p:nvSpPr>
              <p:spPr>
                <a:xfrm>
                  <a:off x="1276140" y="907325"/>
                  <a:ext cx="7283937" cy="7296551"/>
                </a:xfrm>
                <a:prstGeom prst="pie">
                  <a:avLst>
                    <a:gd name="adj1" fmla="val 6718934"/>
                    <a:gd name="adj2" fmla="val 9994572"/>
                  </a:avLst>
                </a:prstGeom>
                <a:solidFill>
                  <a:srgbClr val="FF0000">
                    <a:alpha val="29804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KR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" name="Pie 11">
                  <a:extLst>
                    <a:ext uri="{FF2B5EF4-FFF2-40B4-BE49-F238E27FC236}">
                      <a16:creationId xmlns:a16="http://schemas.microsoft.com/office/drawing/2014/main" id="{09EEFC5D-39B8-6301-DA2E-34137C67CAB2}"/>
                    </a:ext>
                  </a:extLst>
                </p:cNvPr>
                <p:cNvSpPr/>
                <p:nvPr/>
              </p:nvSpPr>
              <p:spPr>
                <a:xfrm>
                  <a:off x="1276139" y="907325"/>
                  <a:ext cx="7283937" cy="7296551"/>
                </a:xfrm>
                <a:prstGeom prst="pie">
                  <a:avLst>
                    <a:gd name="adj1" fmla="val 11701862"/>
                    <a:gd name="adj2" fmla="val 14296798"/>
                  </a:avLst>
                </a:prstGeom>
                <a:solidFill>
                  <a:srgbClr val="0070C0">
                    <a:alpha val="29804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KR" dirty="0">
                    <a:solidFill>
                      <a:schemeClr val="tx1"/>
                    </a:solidFill>
                  </a:endParaRPr>
                </a:p>
              </p:txBody>
            </p:sp>
            <p:pic>
              <p:nvPicPr>
                <p:cNvPr id="6" name="Picture 5" descr="A black background with a black square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591F2DE2-1871-BF6E-FBB3-18AC47C281B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320052" y="1690688"/>
                  <a:ext cx="4442208" cy="4442208"/>
                </a:xfrm>
                <a:prstGeom prst="rect">
                  <a:avLst/>
                </a:prstGeom>
              </p:spPr>
            </p:pic>
            <p:sp>
              <p:nvSpPr>
                <p:cNvPr id="10" name="Pie 9">
                  <a:extLst>
                    <a:ext uri="{FF2B5EF4-FFF2-40B4-BE49-F238E27FC236}">
                      <a16:creationId xmlns:a16="http://schemas.microsoft.com/office/drawing/2014/main" id="{6617FCFB-9A47-EC60-91BF-72087B2A2AE4}"/>
                    </a:ext>
                  </a:extLst>
                </p:cNvPr>
                <p:cNvSpPr/>
                <p:nvPr/>
              </p:nvSpPr>
              <p:spPr>
                <a:xfrm>
                  <a:off x="1276140" y="907325"/>
                  <a:ext cx="7283937" cy="7296551"/>
                </a:xfrm>
                <a:prstGeom prst="pie">
                  <a:avLst>
                    <a:gd name="adj1" fmla="val 9999771"/>
                    <a:gd name="adj2" fmla="val 11696455"/>
                  </a:avLst>
                </a:prstGeom>
                <a:solidFill>
                  <a:srgbClr val="00B050">
                    <a:alpha val="40000"/>
                  </a:srgbClr>
                </a:solidFill>
                <a:ln>
                  <a:solidFill>
                    <a:schemeClr val="bg1"/>
                  </a:solidFill>
                  <a:prstDash val="dash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KR" dirty="0">
                      <a:solidFill>
                        <a:schemeClr val="tx1"/>
                      </a:solidFill>
                    </a:rPr>
                    <a:t>v</a:t>
                  </a:r>
                </a:p>
              </p:txBody>
            </p:sp>
            <p:pic>
              <p:nvPicPr>
                <p:cNvPr id="13" name="Graphic 12" descr="Smart Phone with solid fill">
                  <a:extLst>
                    <a:ext uri="{FF2B5EF4-FFF2-40B4-BE49-F238E27FC236}">
                      <a16:creationId xmlns:a16="http://schemas.microsoft.com/office/drawing/2014/main" id="{8610C593-8D09-F62B-6CCC-176FE5868F3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 rot="5400000">
                  <a:off x="4371104" y="3965713"/>
                  <a:ext cx="654379" cy="654379"/>
                </a:xfrm>
                <a:prstGeom prst="rect">
                  <a:avLst/>
                </a:prstGeom>
              </p:spPr>
            </p:pic>
          </p:grpSp>
          <p:pic>
            <p:nvPicPr>
              <p:cNvPr id="33" name="Graphic 32" descr="Wireless with solid fill">
                <a:extLst>
                  <a:ext uri="{FF2B5EF4-FFF2-40B4-BE49-F238E27FC236}">
                    <a16:creationId xmlns:a16="http://schemas.microsoft.com/office/drawing/2014/main" id="{35D5D636-ABA2-094D-F246-437B5B0398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 rot="13461305">
                <a:off x="6118714" y="4613651"/>
                <a:ext cx="495208" cy="495208"/>
              </a:xfrm>
              <a:prstGeom prst="rect">
                <a:avLst/>
              </a:prstGeom>
            </p:spPr>
          </p:pic>
        </p:grpSp>
        <p:sp>
          <p:nvSpPr>
            <p:cNvPr id="23" name="Arc 22">
              <a:extLst>
                <a:ext uri="{FF2B5EF4-FFF2-40B4-BE49-F238E27FC236}">
                  <a16:creationId xmlns:a16="http://schemas.microsoft.com/office/drawing/2014/main" id="{9E660C64-22DC-0532-2907-609B775C00E5}"/>
                </a:ext>
              </a:extLst>
            </p:cNvPr>
            <p:cNvSpPr/>
            <p:nvPr/>
          </p:nvSpPr>
          <p:spPr>
            <a:xfrm>
              <a:off x="6359168" y="1027906"/>
              <a:ext cx="7283937" cy="7296551"/>
            </a:xfrm>
            <a:prstGeom prst="arc">
              <a:avLst>
                <a:gd name="adj1" fmla="val 13774988"/>
                <a:gd name="adj2" fmla="val 14849820"/>
              </a:avLst>
            </a:prstGeom>
            <a:ln w="57150">
              <a:headEnd type="arrow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24" name="Arc 23">
              <a:extLst>
                <a:ext uri="{FF2B5EF4-FFF2-40B4-BE49-F238E27FC236}">
                  <a16:creationId xmlns:a16="http://schemas.microsoft.com/office/drawing/2014/main" id="{E82B43AB-05DC-B369-20D5-92D2263348E8}"/>
                </a:ext>
              </a:extLst>
            </p:cNvPr>
            <p:cNvSpPr/>
            <p:nvPr/>
          </p:nvSpPr>
          <p:spPr>
            <a:xfrm>
              <a:off x="6359168" y="1031262"/>
              <a:ext cx="7283937" cy="7296551"/>
            </a:xfrm>
            <a:prstGeom prst="arc">
              <a:avLst>
                <a:gd name="adj1" fmla="val 11189941"/>
                <a:gd name="adj2" fmla="val 12149117"/>
              </a:avLst>
            </a:prstGeom>
            <a:ln w="57150">
              <a:gradFill>
                <a:gsLst>
                  <a:gs pos="0">
                    <a:srgbClr val="0070C0"/>
                  </a:gs>
                  <a:gs pos="66000">
                    <a:srgbClr val="00B050"/>
                  </a:gs>
                </a:gsLst>
                <a:lin ang="5400000" scaled="0"/>
              </a:gradFill>
              <a:headEnd type="arrow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25" name="Arc 24">
              <a:extLst>
                <a:ext uri="{FF2B5EF4-FFF2-40B4-BE49-F238E27FC236}">
                  <a16:creationId xmlns:a16="http://schemas.microsoft.com/office/drawing/2014/main" id="{EF467E73-5DD0-31FE-3BA5-A95410EFA684}"/>
                </a:ext>
              </a:extLst>
            </p:cNvPr>
            <p:cNvSpPr/>
            <p:nvPr/>
          </p:nvSpPr>
          <p:spPr>
            <a:xfrm>
              <a:off x="6359168" y="1034618"/>
              <a:ext cx="7283937" cy="7296551"/>
            </a:xfrm>
            <a:prstGeom prst="arc">
              <a:avLst>
                <a:gd name="adj1" fmla="val 9544180"/>
                <a:gd name="adj2" fmla="val 10467215"/>
              </a:avLst>
            </a:prstGeom>
            <a:ln w="57150">
              <a:gradFill>
                <a:gsLst>
                  <a:gs pos="33000">
                    <a:srgbClr val="00B050"/>
                  </a:gs>
                  <a:gs pos="100000">
                    <a:srgbClr val="FF0000"/>
                  </a:gs>
                </a:gsLst>
                <a:lin ang="5400000" scaled="1"/>
              </a:gradFill>
              <a:headEnd type="arrow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55DC67B-DB7C-BF05-972E-B6AFECAD668F}"/>
                </a:ext>
              </a:extLst>
            </p:cNvPr>
            <p:cNvSpPr txBox="1"/>
            <p:nvPr/>
          </p:nvSpPr>
          <p:spPr>
            <a:xfrm>
              <a:off x="5320079" y="1512525"/>
              <a:ext cx="23887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KR" b="1" dirty="0">
                  <a:solidFill>
                    <a:schemeClr val="accent1"/>
                  </a:solidFill>
                  <a:latin typeface="Noto Sans CJK KR" panose="020B0500000000000000" pitchFamily="34" charset="-128"/>
                  <a:ea typeface="Noto Sans CJK KR" panose="020B0500000000000000" pitchFamily="34" charset="-128"/>
                </a:rPr>
                <a:t>Start/Stop Exercise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C0183B5-CADE-AC70-E41B-4FD4A8237553}"/>
                </a:ext>
              </a:extLst>
            </p:cNvPr>
            <p:cNvSpPr txBox="1"/>
            <p:nvPr/>
          </p:nvSpPr>
          <p:spPr>
            <a:xfrm rot="3411283">
              <a:off x="7883522" y="2420534"/>
              <a:ext cx="11821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KR" b="1" dirty="0">
                  <a:solidFill>
                    <a:srgbClr val="0070C0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“HIGH”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BE8C4D6-A330-713C-D753-DD027FB9831B}"/>
                </a:ext>
              </a:extLst>
            </p:cNvPr>
            <p:cNvSpPr txBox="1"/>
            <p:nvPr/>
          </p:nvSpPr>
          <p:spPr>
            <a:xfrm rot="20867822">
              <a:off x="7440009" y="5200950"/>
              <a:ext cx="10330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KR" b="1" dirty="0">
                  <a:solidFill>
                    <a:srgbClr val="FF0000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“LOW”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5338C1C-C602-383C-60E1-FAA74777CA36}"/>
                </a:ext>
              </a:extLst>
            </p:cNvPr>
            <p:cNvSpPr txBox="1"/>
            <p:nvPr/>
          </p:nvSpPr>
          <p:spPr>
            <a:xfrm rot="831289">
              <a:off x="7130447" y="4040719"/>
              <a:ext cx="11864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KR" b="1" dirty="0">
                  <a:solidFill>
                    <a:srgbClr val="00B050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“SAFE” 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01A18DE8-E9F5-92DE-D0B5-D509121B3FAA}"/>
                </a:ext>
              </a:extLst>
            </p:cNvPr>
            <p:cNvSpPr/>
            <p:nvPr/>
          </p:nvSpPr>
          <p:spPr>
            <a:xfrm>
              <a:off x="7310225" y="2086282"/>
              <a:ext cx="164626" cy="164626"/>
            </a:xfrm>
            <a:prstGeom prst="ellipse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6E150383-F681-4043-1676-D6B13EEA2CD5}"/>
                </a:ext>
              </a:extLst>
            </p:cNvPr>
            <p:cNvSpPr/>
            <p:nvPr/>
          </p:nvSpPr>
          <p:spPr>
            <a:xfrm>
              <a:off x="6716499" y="2864631"/>
              <a:ext cx="164626" cy="164626"/>
            </a:xfrm>
            <a:prstGeom prst="ellipse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C92D642F-4A08-163F-73CD-E58E5646DBE9}"/>
                </a:ext>
              </a:extLst>
            </p:cNvPr>
            <p:cNvSpPr txBox="1"/>
            <p:nvPr/>
          </p:nvSpPr>
          <p:spPr>
            <a:xfrm rot="736146">
              <a:off x="5270563" y="3877897"/>
              <a:ext cx="99257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rgbClr val="00B050"/>
                  </a:solidFill>
                  <a:latin typeface="Cascadia Code" panose="020B0609020000020004" pitchFamily="34" charset="0"/>
                  <a:ea typeface="Cascadia Code" panose="020B0609020000020004" pitchFamily="34" charset="0"/>
                  <a:cs typeface="Cascadia Code" panose="020B0609020000020004" pitchFamily="34" charset="0"/>
                </a:rPr>
                <a:t>TOGGLE_ON</a:t>
              </a:r>
              <a:endParaRPr lang="en-KR" sz="1200" b="1" dirty="0">
                <a:solidFill>
                  <a:srgbClr val="00B05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AA51C0D3-0D4B-8313-5ECA-2352E9DA923B}"/>
                </a:ext>
              </a:extLst>
            </p:cNvPr>
            <p:cNvSpPr txBox="1"/>
            <p:nvPr/>
          </p:nvSpPr>
          <p:spPr>
            <a:xfrm rot="21136883">
              <a:off x="5278935" y="5092792"/>
              <a:ext cx="99257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rgbClr val="00B050"/>
                  </a:solidFill>
                  <a:latin typeface="Cascadia Code" panose="020B0609020000020004" pitchFamily="34" charset="0"/>
                  <a:ea typeface="Cascadia Code" panose="020B0609020000020004" pitchFamily="34" charset="0"/>
                  <a:cs typeface="Cascadia Code" panose="020B0609020000020004" pitchFamily="34" charset="0"/>
                </a:rPr>
                <a:t>TOGGLE_ON</a:t>
              </a:r>
              <a:endParaRPr lang="en-KR" sz="1200" b="1" dirty="0">
                <a:solidFill>
                  <a:srgbClr val="00B05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D85A4DC8-A957-5D51-8C45-BBA7833E3634}"/>
                </a:ext>
              </a:extLst>
            </p:cNvPr>
            <p:cNvSpPr txBox="1"/>
            <p:nvPr/>
          </p:nvSpPr>
          <p:spPr>
            <a:xfrm rot="20831367">
              <a:off x="5333322" y="5941009"/>
              <a:ext cx="108234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rgbClr val="FF0000"/>
                  </a:solidFill>
                  <a:latin typeface="Cascadia Code" panose="020B0609020000020004" pitchFamily="34" charset="0"/>
                  <a:ea typeface="Cascadia Code" panose="020B0609020000020004" pitchFamily="34" charset="0"/>
                  <a:cs typeface="Cascadia Code" panose="020B0609020000020004" pitchFamily="34" charset="0"/>
                </a:rPr>
                <a:t>TOGGLE_OFF</a:t>
              </a:r>
              <a:endParaRPr lang="en-KR" sz="1200" b="1" dirty="0">
                <a:solidFill>
                  <a:srgbClr val="FF000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89CDD73-E333-A267-D6CB-4BDB597D5341}"/>
                </a:ext>
              </a:extLst>
            </p:cNvPr>
            <p:cNvSpPr txBox="1"/>
            <p:nvPr/>
          </p:nvSpPr>
          <p:spPr>
            <a:xfrm rot="973800">
              <a:off x="5466665" y="3030884"/>
              <a:ext cx="108234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rgbClr val="0070C0"/>
                  </a:solidFill>
                  <a:latin typeface="Cascadia Code" panose="020B0609020000020004" pitchFamily="34" charset="0"/>
                  <a:ea typeface="Cascadia Code" panose="020B0609020000020004" pitchFamily="34" charset="0"/>
                  <a:cs typeface="Cascadia Code" panose="020B0609020000020004" pitchFamily="34" charset="0"/>
                </a:rPr>
                <a:t>TOGGLE_OFF</a:t>
              </a:r>
              <a:endParaRPr lang="en-KR" sz="1200" b="1" dirty="0">
                <a:solidFill>
                  <a:srgbClr val="0070C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89F3163A-55EF-4A73-3043-8BD94F70F273}"/>
                </a:ext>
              </a:extLst>
            </p:cNvPr>
            <p:cNvSpPr txBox="1"/>
            <p:nvPr/>
          </p:nvSpPr>
          <p:spPr>
            <a:xfrm rot="1018173">
              <a:off x="5332013" y="2540133"/>
              <a:ext cx="135165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chemeClr val="accent5"/>
                  </a:solidFill>
                  <a:latin typeface="Cascadia Code" panose="020B0609020000020004" pitchFamily="34" charset="0"/>
                  <a:ea typeface="Cascadia Code" panose="020B0609020000020004" pitchFamily="34" charset="0"/>
                  <a:cs typeface="Cascadia Code" panose="020B0609020000020004" pitchFamily="34" charset="0"/>
                </a:rPr>
                <a:t>CONTEXT_CLICK</a:t>
              </a:r>
              <a:endParaRPr lang="en-KR" sz="1200" b="1" dirty="0">
                <a:solidFill>
                  <a:schemeClr val="accent5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endParaRPr>
            </a:p>
          </p:txBody>
        </p:sp>
      </p:grpSp>
      <p:sp>
        <p:nvSpPr>
          <p:cNvPr id="48" name="Rectangle 47">
            <a:extLst>
              <a:ext uri="{FF2B5EF4-FFF2-40B4-BE49-F238E27FC236}">
                <a16:creationId xmlns:a16="http://schemas.microsoft.com/office/drawing/2014/main" id="{CAD1C4F6-3BB5-C20B-5179-EE6C8B868E31}"/>
              </a:ext>
            </a:extLst>
          </p:cNvPr>
          <p:cNvSpPr/>
          <p:nvPr/>
        </p:nvSpPr>
        <p:spPr>
          <a:xfrm>
            <a:off x="1420570" y="4339672"/>
            <a:ext cx="3832803" cy="13255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KR" sz="2400" b="1" dirty="0">
                <a:solidFill>
                  <a:schemeClr val="tx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Feedback on Interval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KR" dirty="0">
                <a:solidFill>
                  <a:schemeClr val="tx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Keep vibrate in “SAFE” zone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EDDE873-D632-452F-2ADA-69757FC79A74}"/>
              </a:ext>
            </a:extLst>
          </p:cNvPr>
          <p:cNvSpPr/>
          <p:nvPr/>
        </p:nvSpPr>
        <p:spPr>
          <a:xfrm>
            <a:off x="1422248" y="2240025"/>
            <a:ext cx="3845852" cy="13255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KR" sz="2400" b="1" dirty="0">
                <a:solidFill>
                  <a:schemeClr val="tx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Feedback on Event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KR" dirty="0">
                <a:solidFill>
                  <a:schemeClr val="tx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Reach to specific angle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KR" dirty="0">
                <a:solidFill>
                  <a:schemeClr val="tx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Entering/Leaving “SAFE” zone</a:t>
            </a:r>
          </a:p>
        </p:txBody>
      </p:sp>
    </p:spTree>
    <p:extLst>
      <p:ext uri="{BB962C8B-B14F-4D97-AF65-F5344CB8AC3E}">
        <p14:creationId xmlns:p14="http://schemas.microsoft.com/office/powerpoint/2010/main" val="38276266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23A71D-CF66-1C2D-3E14-A544D28215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340E667-70D0-608A-9DA2-AE44D3B361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6775" y="2648758"/>
            <a:ext cx="3844117" cy="384411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B9C8F08-926A-3795-EBBF-33FA2A111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venir Next LT Pro" panose="020B0504020202020204" pitchFamily="34" charset="77"/>
              </a:rPr>
              <a:t>Example – Back Stretch</a:t>
            </a:r>
            <a:endParaRPr lang="en-KR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5640A0C0-B680-4B67-4A55-2224BCC02DB9}"/>
              </a:ext>
            </a:extLst>
          </p:cNvPr>
          <p:cNvSpPr/>
          <p:nvPr/>
        </p:nvSpPr>
        <p:spPr>
          <a:xfrm>
            <a:off x="1422617" y="4340828"/>
            <a:ext cx="5508868" cy="13255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KR" sz="2400" b="1" dirty="0">
                <a:solidFill>
                  <a:schemeClr val="tx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Dynamic Feedback on Interval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KR" dirty="0">
                <a:solidFill>
                  <a:schemeClr val="tx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Stronger REJECT pattern as back goes deeper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18C5989C-58FC-A6EA-6BB6-A27BBDDC3D05}"/>
              </a:ext>
            </a:extLst>
          </p:cNvPr>
          <p:cNvSpPr/>
          <p:nvPr/>
        </p:nvSpPr>
        <p:spPr>
          <a:xfrm>
            <a:off x="1426390" y="2032601"/>
            <a:ext cx="4839926" cy="13255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KR" sz="2400" b="1" dirty="0">
                <a:solidFill>
                  <a:schemeClr val="tx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Feedback on Event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KR" dirty="0">
                <a:solidFill>
                  <a:schemeClr val="tx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Between “SAFE” &amp; “MORE” zone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B0755E0-5270-29F9-2A93-483DE3928F4E}"/>
              </a:ext>
            </a:extLst>
          </p:cNvPr>
          <p:cNvGrpSpPr/>
          <p:nvPr/>
        </p:nvGrpSpPr>
        <p:grpSpPr>
          <a:xfrm>
            <a:off x="6499671" y="700928"/>
            <a:ext cx="7994075" cy="7739775"/>
            <a:chOff x="6065719" y="753439"/>
            <a:chExt cx="7994075" cy="7739775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92675DBD-ED14-5B50-336F-0A880BA04475}"/>
                </a:ext>
              </a:extLst>
            </p:cNvPr>
            <p:cNvGrpSpPr/>
            <p:nvPr/>
          </p:nvGrpSpPr>
          <p:grpSpPr>
            <a:xfrm>
              <a:off x="6065719" y="753439"/>
              <a:ext cx="7994075" cy="7733063"/>
              <a:chOff x="6065719" y="753439"/>
              <a:chExt cx="7994075" cy="7733063"/>
            </a:xfrm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F74D0526-F5E3-116D-C064-89ADD064F64B}"/>
                  </a:ext>
                </a:extLst>
              </p:cNvPr>
              <p:cNvGrpSpPr/>
              <p:nvPr/>
            </p:nvGrpSpPr>
            <p:grpSpPr>
              <a:xfrm>
                <a:off x="6775856" y="1189951"/>
                <a:ext cx="7283938" cy="7296551"/>
                <a:chOff x="1276139" y="907325"/>
                <a:chExt cx="7283938" cy="7296551"/>
              </a:xfrm>
            </p:grpSpPr>
            <p:sp>
              <p:nvSpPr>
                <p:cNvPr id="10" name="Pie 9">
                  <a:extLst>
                    <a:ext uri="{FF2B5EF4-FFF2-40B4-BE49-F238E27FC236}">
                      <a16:creationId xmlns:a16="http://schemas.microsoft.com/office/drawing/2014/main" id="{8CD044DA-1967-2108-5847-C53D57977703}"/>
                    </a:ext>
                  </a:extLst>
                </p:cNvPr>
                <p:cNvSpPr/>
                <p:nvPr/>
              </p:nvSpPr>
              <p:spPr>
                <a:xfrm>
                  <a:off x="1276140" y="907325"/>
                  <a:ext cx="7283937" cy="7296551"/>
                </a:xfrm>
                <a:prstGeom prst="pie">
                  <a:avLst>
                    <a:gd name="adj1" fmla="val 10814005"/>
                    <a:gd name="adj2" fmla="val 15280862"/>
                  </a:avLst>
                </a:prstGeom>
                <a:gradFill flip="none" rotWithShape="1">
                  <a:gsLst>
                    <a:gs pos="100000">
                      <a:srgbClr val="FF0000">
                        <a:alpha val="60000"/>
                      </a:srgbClr>
                    </a:gs>
                    <a:gs pos="78000">
                      <a:srgbClr val="FF0000">
                        <a:alpha val="30000"/>
                      </a:srgbClr>
                    </a:gs>
                    <a:gs pos="29000">
                      <a:srgbClr val="00B050">
                        <a:alpha val="30000"/>
                      </a:srgbClr>
                    </a:gs>
                  </a:gsLst>
                  <a:lin ang="6300000" scaled="0"/>
                  <a:tileRect/>
                </a:gradFill>
                <a:ln>
                  <a:solidFill>
                    <a:schemeClr val="bg1"/>
                  </a:solidFill>
                  <a:prstDash val="dash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KR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" name="Pie 11">
                  <a:extLst>
                    <a:ext uri="{FF2B5EF4-FFF2-40B4-BE49-F238E27FC236}">
                      <a16:creationId xmlns:a16="http://schemas.microsoft.com/office/drawing/2014/main" id="{AF2E028F-17BD-FE20-35AA-812F6980256D}"/>
                    </a:ext>
                  </a:extLst>
                </p:cNvPr>
                <p:cNvSpPr/>
                <p:nvPr/>
              </p:nvSpPr>
              <p:spPr>
                <a:xfrm>
                  <a:off x="1276139" y="907325"/>
                  <a:ext cx="7283937" cy="7296551"/>
                </a:xfrm>
                <a:prstGeom prst="pie">
                  <a:avLst>
                    <a:gd name="adj1" fmla="val 15279377"/>
                    <a:gd name="adj2" fmla="val 16594520"/>
                  </a:avLst>
                </a:prstGeom>
                <a:solidFill>
                  <a:srgbClr val="0070C0">
                    <a:alpha val="29804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KR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D01F5F60-172E-DA38-D0BE-248FCC46FD7B}"/>
                  </a:ext>
                </a:extLst>
              </p:cNvPr>
              <p:cNvGrpSpPr/>
              <p:nvPr/>
            </p:nvGrpSpPr>
            <p:grpSpPr>
              <a:xfrm>
                <a:off x="6065719" y="753439"/>
                <a:ext cx="5125690" cy="4068287"/>
                <a:chOff x="6065719" y="753439"/>
                <a:chExt cx="5125690" cy="4068287"/>
              </a:xfrm>
            </p:grpSpPr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C40F8A17-B8E2-371D-AB5A-7F71FC4FDA97}"/>
                    </a:ext>
                  </a:extLst>
                </p:cNvPr>
                <p:cNvSpPr txBox="1"/>
                <p:nvPr/>
              </p:nvSpPr>
              <p:spPr>
                <a:xfrm rot="5891921">
                  <a:off x="9812345" y="2329513"/>
                  <a:ext cx="238879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KR" b="1" dirty="0">
                      <a:solidFill>
                        <a:schemeClr val="accent1"/>
                      </a:solidFill>
                      <a:latin typeface="Noto Sans CJK KR" panose="020B0500000000000000" pitchFamily="34" charset="-128"/>
                      <a:ea typeface="Noto Sans CJK KR" panose="020B0500000000000000" pitchFamily="34" charset="-128"/>
                    </a:rPr>
                    <a:t>Start/Stop Exercise</a:t>
                  </a:r>
                </a:p>
              </p:txBody>
            </p:sp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2E5CEF1A-162C-3447-4309-30EF502E873D}"/>
                    </a:ext>
                  </a:extLst>
                </p:cNvPr>
                <p:cNvSpPr txBox="1"/>
                <p:nvPr/>
              </p:nvSpPr>
              <p:spPr>
                <a:xfrm rot="5704942">
                  <a:off x="9957062" y="1654789"/>
                  <a:ext cx="118218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KR" b="1" dirty="0">
                      <a:solidFill>
                        <a:srgbClr val="0070C0"/>
                      </a:solidFill>
                      <a:latin typeface="Noto Sans KR" panose="020B0200000000000000" pitchFamily="34" charset="-128"/>
                      <a:ea typeface="Noto Sans KR" panose="020B0200000000000000" pitchFamily="34" charset="-128"/>
                    </a:rPr>
                    <a:t>“MORE”</a:t>
                  </a:r>
                </a:p>
              </p:txBody>
            </p: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4AE2877B-A9E1-6C1B-F6DF-657D7F6B7942}"/>
                    </a:ext>
                  </a:extLst>
                </p:cNvPr>
                <p:cNvSpPr txBox="1"/>
                <p:nvPr/>
              </p:nvSpPr>
              <p:spPr>
                <a:xfrm>
                  <a:off x="6775855" y="4452394"/>
                  <a:ext cx="158864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KR" b="1" dirty="0">
                      <a:solidFill>
                        <a:schemeClr val="bg1"/>
                      </a:solidFill>
                      <a:latin typeface="Noto Sans KR" panose="020B0200000000000000" pitchFamily="34" charset="-128"/>
                      <a:ea typeface="Noto Sans KR" panose="020B0200000000000000" pitchFamily="34" charset="-128"/>
                    </a:rPr>
                    <a:t>“DANGER”</a:t>
                  </a:r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7CEB308E-1349-EE3B-9917-E08490C734FB}"/>
                    </a:ext>
                  </a:extLst>
                </p:cNvPr>
                <p:cNvSpPr txBox="1"/>
                <p:nvPr/>
              </p:nvSpPr>
              <p:spPr>
                <a:xfrm rot="4142890">
                  <a:off x="8753475" y="1761499"/>
                  <a:ext cx="118645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KR" b="1" dirty="0">
                      <a:solidFill>
                        <a:srgbClr val="00B050"/>
                      </a:solidFill>
                      <a:latin typeface="Noto Sans KR" panose="020B0200000000000000" pitchFamily="34" charset="-128"/>
                      <a:ea typeface="Noto Sans KR" panose="020B0200000000000000" pitchFamily="34" charset="-128"/>
                    </a:rPr>
                    <a:t>“SAFE” </a:t>
                  </a:r>
                </a:p>
              </p:txBody>
            </p:sp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283EB9C9-92EF-CD9E-7527-8BAC93AAB095}"/>
                    </a:ext>
                  </a:extLst>
                </p:cNvPr>
                <p:cNvSpPr txBox="1"/>
                <p:nvPr/>
              </p:nvSpPr>
              <p:spPr>
                <a:xfrm rot="20766225">
                  <a:off x="8780022" y="753439"/>
                  <a:ext cx="108234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200" b="1" dirty="0">
                      <a:solidFill>
                        <a:srgbClr val="00B050"/>
                      </a:solidFill>
                      <a:latin typeface="Cascadia Code" panose="020B0609020000020004" pitchFamily="34" charset="0"/>
                      <a:ea typeface="Cascadia Code" panose="020B0609020000020004" pitchFamily="34" charset="0"/>
                      <a:cs typeface="Cascadia Code" panose="020B0609020000020004" pitchFamily="34" charset="0"/>
                    </a:rPr>
                    <a:t>TOGGLE_ON</a:t>
                  </a:r>
                </a:p>
                <a:p>
                  <a:pPr algn="ctr"/>
                  <a:r>
                    <a:rPr lang="en-US" sz="1200" b="1" dirty="0">
                      <a:solidFill>
                        <a:srgbClr val="0070C0"/>
                      </a:solidFill>
                      <a:latin typeface="Cascadia Code" panose="020B0609020000020004" pitchFamily="34" charset="0"/>
                      <a:ea typeface="Cascadia Code" panose="020B0609020000020004" pitchFamily="34" charset="0"/>
                      <a:cs typeface="Cascadia Code" panose="020B0609020000020004" pitchFamily="34" charset="0"/>
                    </a:rPr>
                    <a:t>TOGGLE_OFF</a:t>
                  </a:r>
                  <a:endParaRPr lang="en-KR" sz="1200" b="1" dirty="0">
                    <a:solidFill>
                      <a:srgbClr val="0070C0"/>
                    </a:solidFill>
                    <a:latin typeface="Cascadia Code" panose="020B0609020000020004" pitchFamily="34" charset="0"/>
                    <a:ea typeface="Cascadia Code" panose="020B0609020000020004" pitchFamily="34" charset="0"/>
                    <a:cs typeface="Cascadia Code" panose="020B0609020000020004" pitchFamily="34" charset="0"/>
                  </a:endParaRPr>
                </a:p>
              </p:txBody>
            </p:sp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F5B532EB-2AFF-7BB2-9703-A8FB9726DE48}"/>
                    </a:ext>
                  </a:extLst>
                </p:cNvPr>
                <p:cNvSpPr txBox="1"/>
                <p:nvPr/>
              </p:nvSpPr>
              <p:spPr>
                <a:xfrm rot="2869796">
                  <a:off x="7496374" y="1607161"/>
                  <a:ext cx="74251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200" dirty="0">
                      <a:solidFill>
                        <a:srgbClr val="00B050"/>
                      </a:solidFill>
                      <a:latin typeface="Cascadia Code ExtraLight" panose="020B0609020000020004" pitchFamily="34" charset="0"/>
                      <a:ea typeface="Cascadia Code ExtraLight" panose="020B0609020000020004" pitchFamily="34" charset="0"/>
                      <a:cs typeface="Cascadia Code ExtraLight" panose="020B0609020000020004" pitchFamily="34" charset="0"/>
                    </a:rPr>
                    <a:t>REJECT</a:t>
                  </a:r>
                  <a:endParaRPr lang="en-KR" sz="1200" dirty="0">
                    <a:solidFill>
                      <a:srgbClr val="0070C0"/>
                    </a:solidFill>
                    <a:latin typeface="Cascadia Code ExtraLight" panose="020B0609020000020004" pitchFamily="34" charset="0"/>
                    <a:ea typeface="Cascadia Code ExtraLight" panose="020B0609020000020004" pitchFamily="34" charset="0"/>
                    <a:cs typeface="Cascadia Code ExtraLight" panose="020B0609020000020004" pitchFamily="34" charset="0"/>
                  </a:endParaRPr>
                </a:p>
              </p:txBody>
            </p:sp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9569B53F-C021-02BD-C928-EA2F82463D52}"/>
                    </a:ext>
                  </a:extLst>
                </p:cNvPr>
                <p:cNvSpPr txBox="1"/>
                <p:nvPr/>
              </p:nvSpPr>
              <p:spPr>
                <a:xfrm>
                  <a:off x="6065719" y="4255648"/>
                  <a:ext cx="74251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200" b="1" dirty="0">
                      <a:solidFill>
                        <a:srgbClr val="FF0000"/>
                      </a:solidFill>
                      <a:latin typeface="Cascadia Code" panose="020B0609020000020004" pitchFamily="34" charset="0"/>
                      <a:ea typeface="Cascadia Code" panose="020B0609020000020004" pitchFamily="34" charset="0"/>
                      <a:cs typeface="Cascadia Code" panose="020B0609020000020004" pitchFamily="34" charset="0"/>
                    </a:rPr>
                    <a:t>REJECT</a:t>
                  </a:r>
                  <a:endParaRPr lang="en-KR" sz="1200" b="1" dirty="0">
                    <a:solidFill>
                      <a:srgbClr val="FF0000"/>
                    </a:solidFill>
                    <a:latin typeface="Cascadia Code" panose="020B0609020000020004" pitchFamily="34" charset="0"/>
                    <a:ea typeface="Cascadia Code" panose="020B0609020000020004" pitchFamily="34" charset="0"/>
                    <a:cs typeface="Cascadia Code" panose="020B0609020000020004" pitchFamily="34" charset="0"/>
                  </a:endParaRPr>
                </a:p>
              </p:txBody>
            </p:sp>
          </p:grpSp>
        </p:grpSp>
        <p:sp>
          <p:nvSpPr>
            <p:cNvPr id="23" name="Arc 22">
              <a:extLst>
                <a:ext uri="{FF2B5EF4-FFF2-40B4-BE49-F238E27FC236}">
                  <a16:creationId xmlns:a16="http://schemas.microsoft.com/office/drawing/2014/main" id="{94FA14CB-A1DA-1484-48DD-FFBC25AB29F2}"/>
                </a:ext>
              </a:extLst>
            </p:cNvPr>
            <p:cNvSpPr/>
            <p:nvPr/>
          </p:nvSpPr>
          <p:spPr>
            <a:xfrm>
              <a:off x="6775856" y="1189951"/>
              <a:ext cx="7283937" cy="7296551"/>
            </a:xfrm>
            <a:prstGeom prst="arc">
              <a:avLst>
                <a:gd name="adj1" fmla="val 16202758"/>
                <a:gd name="adj2" fmla="val 17056826"/>
              </a:avLst>
            </a:prstGeom>
            <a:ln w="57150">
              <a:headEnd type="arrow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24" name="Arc 23">
              <a:extLst>
                <a:ext uri="{FF2B5EF4-FFF2-40B4-BE49-F238E27FC236}">
                  <a16:creationId xmlns:a16="http://schemas.microsoft.com/office/drawing/2014/main" id="{183D2726-6A75-D660-8280-302DE7D40CEC}"/>
                </a:ext>
              </a:extLst>
            </p:cNvPr>
            <p:cNvSpPr/>
            <p:nvPr/>
          </p:nvSpPr>
          <p:spPr>
            <a:xfrm>
              <a:off x="6775856" y="1193307"/>
              <a:ext cx="7283937" cy="7296551"/>
            </a:xfrm>
            <a:prstGeom prst="arc">
              <a:avLst>
                <a:gd name="adj1" fmla="val 10842219"/>
                <a:gd name="adj2" fmla="val 13891450"/>
              </a:avLst>
            </a:prstGeom>
            <a:ln w="57150">
              <a:gradFill>
                <a:gsLst>
                  <a:gs pos="12000">
                    <a:srgbClr val="00B050"/>
                  </a:gs>
                  <a:gs pos="99000">
                    <a:srgbClr val="FF0000"/>
                  </a:gs>
                  <a:gs pos="36000">
                    <a:schemeClr val="accent2"/>
                  </a:gs>
                </a:gsLst>
                <a:lin ang="5400000" scaled="0"/>
              </a:gradFill>
              <a:headEnd type="arrow" w="med" len="med"/>
              <a:tailEnd type="oval" w="sm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KR" dirty="0"/>
            </a:p>
          </p:txBody>
        </p:sp>
        <p:sp>
          <p:nvSpPr>
            <p:cNvPr id="25" name="Arc 24">
              <a:extLst>
                <a:ext uri="{FF2B5EF4-FFF2-40B4-BE49-F238E27FC236}">
                  <a16:creationId xmlns:a16="http://schemas.microsoft.com/office/drawing/2014/main" id="{53F29CF8-92A8-07A2-DDCA-E5FBA0A74453}"/>
                </a:ext>
              </a:extLst>
            </p:cNvPr>
            <p:cNvSpPr/>
            <p:nvPr/>
          </p:nvSpPr>
          <p:spPr>
            <a:xfrm>
              <a:off x="6775856" y="1196663"/>
              <a:ext cx="7283937" cy="7296551"/>
            </a:xfrm>
            <a:prstGeom prst="arc">
              <a:avLst>
                <a:gd name="adj1" fmla="val 14870469"/>
                <a:gd name="adj2" fmla="val 15678834"/>
              </a:avLst>
            </a:prstGeom>
            <a:ln w="57150">
              <a:gradFill>
                <a:gsLst>
                  <a:gs pos="21000">
                    <a:srgbClr val="00B050"/>
                  </a:gs>
                  <a:gs pos="64000">
                    <a:srgbClr val="0070C0"/>
                  </a:gs>
                </a:gsLst>
                <a:lin ang="0" scaled="0"/>
              </a:gradFill>
              <a:headEnd type="arrow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KR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6675FE8-CF2D-22C7-F32C-0C5DB3B67DEE}"/>
              </a:ext>
            </a:extLst>
          </p:cNvPr>
          <p:cNvGrpSpPr/>
          <p:nvPr/>
        </p:nvGrpSpPr>
        <p:grpSpPr>
          <a:xfrm rot="1042073">
            <a:off x="9998837" y="4628263"/>
            <a:ext cx="1088750" cy="495208"/>
            <a:chOff x="9348461" y="5185827"/>
            <a:chExt cx="1088750" cy="495208"/>
          </a:xfrm>
        </p:grpSpPr>
        <p:pic>
          <p:nvPicPr>
            <p:cNvPr id="33" name="Graphic 32" descr="Wireless with solid fill">
              <a:extLst>
                <a:ext uri="{FF2B5EF4-FFF2-40B4-BE49-F238E27FC236}">
                  <a16:creationId xmlns:a16="http://schemas.microsoft.com/office/drawing/2014/main" id="{2C760C84-EC6A-2A23-F19A-C7CAEAC995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8855592">
              <a:off x="9942003" y="5185827"/>
              <a:ext cx="495208" cy="495208"/>
            </a:xfrm>
            <a:prstGeom prst="rect">
              <a:avLst/>
            </a:prstGeom>
          </p:spPr>
        </p:pic>
        <p:sp>
          <p:nvSpPr>
            <p:cNvPr id="17" name="Graphic 15" descr="Smart Phone with solid fill">
              <a:extLst>
                <a:ext uri="{FF2B5EF4-FFF2-40B4-BE49-F238E27FC236}">
                  <a16:creationId xmlns:a16="http://schemas.microsoft.com/office/drawing/2014/main" id="{533A62AE-F455-6ABE-6DF4-D263E27B1E1B}"/>
                </a:ext>
              </a:extLst>
            </p:cNvPr>
            <p:cNvSpPr/>
            <p:nvPr/>
          </p:nvSpPr>
          <p:spPr>
            <a:xfrm rot="5400000">
              <a:off x="9484790" y="5112243"/>
              <a:ext cx="327189" cy="599847"/>
            </a:xfrm>
            <a:custGeom>
              <a:avLst/>
              <a:gdLst>
                <a:gd name="connsiteX0" fmla="*/ 286291 w 327189"/>
                <a:gd name="connsiteY0" fmla="*/ 518050 h 599847"/>
                <a:gd name="connsiteX1" fmla="*/ 40899 w 327189"/>
                <a:gd name="connsiteY1" fmla="*/ 518050 h 599847"/>
                <a:gd name="connsiteX2" fmla="*/ 40899 w 327189"/>
                <a:gd name="connsiteY2" fmla="*/ 81797 h 599847"/>
                <a:gd name="connsiteX3" fmla="*/ 286291 w 327189"/>
                <a:gd name="connsiteY3" fmla="*/ 81797 h 599847"/>
                <a:gd name="connsiteX4" fmla="*/ 286291 w 327189"/>
                <a:gd name="connsiteY4" fmla="*/ 518050 h 599847"/>
                <a:gd name="connsiteX5" fmla="*/ 136329 w 327189"/>
                <a:gd name="connsiteY5" fmla="*/ 27266 h 599847"/>
                <a:gd name="connsiteX6" fmla="*/ 190861 w 327189"/>
                <a:gd name="connsiteY6" fmla="*/ 27266 h 599847"/>
                <a:gd name="connsiteX7" fmla="*/ 204493 w 327189"/>
                <a:gd name="connsiteY7" fmla="*/ 40899 h 599847"/>
                <a:gd name="connsiteX8" fmla="*/ 190861 w 327189"/>
                <a:gd name="connsiteY8" fmla="*/ 54532 h 599847"/>
                <a:gd name="connsiteX9" fmla="*/ 136329 w 327189"/>
                <a:gd name="connsiteY9" fmla="*/ 54532 h 599847"/>
                <a:gd name="connsiteX10" fmla="*/ 122696 w 327189"/>
                <a:gd name="connsiteY10" fmla="*/ 40899 h 599847"/>
                <a:gd name="connsiteX11" fmla="*/ 136329 w 327189"/>
                <a:gd name="connsiteY11" fmla="*/ 27266 h 599847"/>
                <a:gd name="connsiteX12" fmla="*/ 313557 w 327189"/>
                <a:gd name="connsiteY12" fmla="*/ 0 h 599847"/>
                <a:gd name="connsiteX13" fmla="*/ 13633 w 327189"/>
                <a:gd name="connsiteY13" fmla="*/ 0 h 599847"/>
                <a:gd name="connsiteX14" fmla="*/ 0 w 327189"/>
                <a:gd name="connsiteY14" fmla="*/ 13633 h 599847"/>
                <a:gd name="connsiteX15" fmla="*/ 0 w 327189"/>
                <a:gd name="connsiteY15" fmla="*/ 586215 h 599847"/>
                <a:gd name="connsiteX16" fmla="*/ 13633 w 327189"/>
                <a:gd name="connsiteY16" fmla="*/ 599847 h 599847"/>
                <a:gd name="connsiteX17" fmla="*/ 313557 w 327189"/>
                <a:gd name="connsiteY17" fmla="*/ 599847 h 599847"/>
                <a:gd name="connsiteX18" fmla="*/ 327190 w 327189"/>
                <a:gd name="connsiteY18" fmla="*/ 586215 h 599847"/>
                <a:gd name="connsiteX19" fmla="*/ 327190 w 327189"/>
                <a:gd name="connsiteY19" fmla="*/ 13633 h 599847"/>
                <a:gd name="connsiteX20" fmla="*/ 313557 w 327189"/>
                <a:gd name="connsiteY20" fmla="*/ 0 h 599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27189" h="599847">
                  <a:moveTo>
                    <a:pt x="286291" y="518050"/>
                  </a:moveTo>
                  <a:lnTo>
                    <a:pt x="40899" y="518050"/>
                  </a:lnTo>
                  <a:lnTo>
                    <a:pt x="40899" y="81797"/>
                  </a:lnTo>
                  <a:lnTo>
                    <a:pt x="286291" y="81797"/>
                  </a:lnTo>
                  <a:lnTo>
                    <a:pt x="286291" y="518050"/>
                  </a:lnTo>
                  <a:close/>
                  <a:moveTo>
                    <a:pt x="136329" y="27266"/>
                  </a:moveTo>
                  <a:lnTo>
                    <a:pt x="190861" y="27266"/>
                  </a:lnTo>
                  <a:cubicBezTo>
                    <a:pt x="198359" y="27266"/>
                    <a:pt x="204493" y="33401"/>
                    <a:pt x="204493" y="40899"/>
                  </a:cubicBezTo>
                  <a:cubicBezTo>
                    <a:pt x="204493" y="48397"/>
                    <a:pt x="198359" y="54532"/>
                    <a:pt x="190861" y="54532"/>
                  </a:cubicBezTo>
                  <a:lnTo>
                    <a:pt x="136329" y="54532"/>
                  </a:lnTo>
                  <a:cubicBezTo>
                    <a:pt x="128831" y="54532"/>
                    <a:pt x="122696" y="48397"/>
                    <a:pt x="122696" y="40899"/>
                  </a:cubicBezTo>
                  <a:cubicBezTo>
                    <a:pt x="122696" y="33401"/>
                    <a:pt x="128831" y="27266"/>
                    <a:pt x="136329" y="27266"/>
                  </a:cubicBezTo>
                  <a:close/>
                  <a:moveTo>
                    <a:pt x="313557" y="0"/>
                  </a:moveTo>
                  <a:lnTo>
                    <a:pt x="13633" y="0"/>
                  </a:lnTo>
                  <a:cubicBezTo>
                    <a:pt x="6135" y="0"/>
                    <a:pt x="0" y="6135"/>
                    <a:pt x="0" y="13633"/>
                  </a:cubicBezTo>
                  <a:lnTo>
                    <a:pt x="0" y="586215"/>
                  </a:lnTo>
                  <a:cubicBezTo>
                    <a:pt x="0" y="593713"/>
                    <a:pt x="6135" y="599847"/>
                    <a:pt x="13633" y="599847"/>
                  </a:cubicBezTo>
                  <a:lnTo>
                    <a:pt x="313557" y="599847"/>
                  </a:lnTo>
                  <a:cubicBezTo>
                    <a:pt x="321055" y="599847"/>
                    <a:pt x="327190" y="593713"/>
                    <a:pt x="327190" y="586215"/>
                  </a:cubicBezTo>
                  <a:lnTo>
                    <a:pt x="327190" y="13633"/>
                  </a:lnTo>
                  <a:cubicBezTo>
                    <a:pt x="327190" y="6135"/>
                    <a:pt x="321055" y="0"/>
                    <a:pt x="313557" y="0"/>
                  </a:cubicBezTo>
                  <a:close/>
                </a:path>
              </a:pathLst>
            </a:custGeom>
            <a:solidFill>
              <a:schemeClr val="accent2"/>
            </a:solidFill>
            <a:ln w="67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KR"/>
            </a:p>
          </p:txBody>
        </p:sp>
      </p:grpSp>
    </p:spTree>
    <p:extLst>
      <p:ext uri="{BB962C8B-B14F-4D97-AF65-F5344CB8AC3E}">
        <p14:creationId xmlns:p14="http://schemas.microsoft.com/office/powerpoint/2010/main" val="3508409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E1E084-583E-C43E-92FC-A138B5551F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C13E2D-2910-91DC-5315-8AEFB12BA6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>
                <a:latin typeface="Avenir Next LT Pro" panose="020B0504020202020204" pitchFamily="34" charset="77"/>
              </a:rPr>
              <a:t>Expectations</a:t>
            </a:r>
            <a:r>
              <a:rPr lang="ko-KR" altLang="en-US" b="1" dirty="0">
                <a:latin typeface="Avenir Next LT Pro" panose="020B0504020202020204" pitchFamily="34" charset="77"/>
              </a:rPr>
              <a:t> </a:t>
            </a:r>
            <a:r>
              <a:rPr lang="en-US" altLang="ko-KR" b="1" dirty="0">
                <a:latin typeface="Avenir Next LT Pro" panose="020B0504020202020204" pitchFamily="34" charset="77"/>
              </a:rPr>
              <a:t>and Further usage?</a:t>
            </a:r>
            <a:endParaRPr lang="en-KR" b="1" dirty="0">
              <a:latin typeface="Avenir Next LT Pro" panose="020B0504020202020204" pitchFamily="34" charset="77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FD0F082-6817-A72F-2DCA-D6638D93F760}"/>
              </a:ext>
            </a:extLst>
          </p:cNvPr>
          <p:cNvGrpSpPr/>
          <p:nvPr/>
        </p:nvGrpSpPr>
        <p:grpSpPr>
          <a:xfrm>
            <a:off x="838200" y="1648030"/>
            <a:ext cx="3835117" cy="5209970"/>
            <a:chOff x="846425" y="1648030"/>
            <a:chExt cx="3835117" cy="5209970"/>
          </a:xfrm>
        </p:grpSpPr>
        <p:pic>
          <p:nvPicPr>
            <p:cNvPr id="5122" name="Picture 2" descr="Rhythm Heaven Fever">
              <a:extLst>
                <a:ext uri="{FF2B5EF4-FFF2-40B4-BE49-F238E27FC236}">
                  <a16:creationId xmlns:a16="http://schemas.microsoft.com/office/drawing/2014/main" id="{0B0AA026-8152-6539-3D94-035600819E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6425" y="1648030"/>
              <a:ext cx="3835117" cy="52099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532324B-2413-C664-C92E-0E496E1555F3}"/>
                </a:ext>
              </a:extLst>
            </p:cNvPr>
            <p:cNvSpPr/>
            <p:nvPr/>
          </p:nvSpPr>
          <p:spPr>
            <a:xfrm rot="21323285">
              <a:off x="3156594" y="2637184"/>
              <a:ext cx="1013070" cy="58256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en-US" sz="3600" b="1" dirty="0">
                  <a:solidFill>
                    <a:srgbClr val="FFFF00"/>
                  </a:solidFill>
                  <a:latin typeface="Abadi MT Condensed Extra Bold" panose="020B0306030101010103" pitchFamily="34" charset="77"/>
                  <a:ea typeface="Noto Sans KR" panose="020B0200000000000000" pitchFamily="34" charset="-128"/>
                </a:rPr>
                <a:t>APTIC</a:t>
              </a:r>
              <a:endParaRPr lang="en-KR" sz="3600" b="1" dirty="0">
                <a:solidFill>
                  <a:srgbClr val="FFFF00"/>
                </a:solidFill>
                <a:latin typeface="Abadi MT Condensed Extra Bold" panose="020B0306030101010103" pitchFamily="34" charset="77"/>
                <a:ea typeface="Noto Sans KR" panose="020B0200000000000000" pitchFamily="34" charset="-128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E570A51-1636-170E-973F-279C8356E574}"/>
              </a:ext>
            </a:extLst>
          </p:cNvPr>
          <p:cNvGrpSpPr/>
          <p:nvPr/>
        </p:nvGrpSpPr>
        <p:grpSpPr>
          <a:xfrm>
            <a:off x="6616066" y="2090135"/>
            <a:ext cx="3393937" cy="4600670"/>
            <a:chOff x="6542914" y="2077943"/>
            <a:chExt cx="3393937" cy="4600670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1324363C-0DC2-73CA-62EE-07AEFB9AC0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42914" y="2077943"/>
              <a:ext cx="3393937" cy="4600670"/>
            </a:xfrm>
            <a:prstGeom prst="rect">
              <a:avLst/>
            </a:prstGeom>
          </p:spPr>
        </p:pic>
        <p:pic>
          <p:nvPicPr>
            <p:cNvPr id="11" name="Graphic 10" descr="Smart Phone with solid fill">
              <a:extLst>
                <a:ext uri="{FF2B5EF4-FFF2-40B4-BE49-F238E27FC236}">
                  <a16:creationId xmlns:a16="http://schemas.microsoft.com/office/drawing/2014/main" id="{3F689AF5-AD4E-3E1D-910A-6B4B5976B51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9189882">
              <a:off x="7365337" y="2215618"/>
              <a:ext cx="849988" cy="849988"/>
            </a:xfrm>
            <a:prstGeom prst="rect">
              <a:avLst/>
            </a:prstGeom>
          </p:spPr>
        </p:pic>
      </p:grpSp>
      <p:sp>
        <p:nvSpPr>
          <p:cNvPr id="17" name="Arc 16">
            <a:extLst>
              <a:ext uri="{FF2B5EF4-FFF2-40B4-BE49-F238E27FC236}">
                <a16:creationId xmlns:a16="http://schemas.microsoft.com/office/drawing/2014/main" id="{2C62CA67-45F2-364D-A4DA-5ED7DE8899B6}"/>
              </a:ext>
            </a:extLst>
          </p:cNvPr>
          <p:cNvSpPr/>
          <p:nvPr/>
        </p:nvSpPr>
        <p:spPr>
          <a:xfrm>
            <a:off x="6616066" y="2652804"/>
            <a:ext cx="3580266" cy="3580266"/>
          </a:xfrm>
          <a:prstGeom prst="arc">
            <a:avLst>
              <a:gd name="adj1" fmla="val 16200000"/>
              <a:gd name="adj2" fmla="val 2484093"/>
            </a:avLst>
          </a:prstGeom>
          <a:ln w="38100">
            <a:solidFill>
              <a:srgbClr val="FF0000"/>
            </a:solidFill>
            <a:headEnd type="arrow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20580613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F33974-3058-FD8E-ABE0-7B10E18338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533F54DE-F42B-DDB8-B6CC-F710AD51AC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911" b="10259"/>
          <a:stretch/>
        </p:blipFill>
        <p:spPr bwMode="auto">
          <a:xfrm>
            <a:off x="0" y="0"/>
            <a:ext cx="9123680" cy="5696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BA30D0E-D0AD-48C1-C7EB-552439655DC3}"/>
              </a:ext>
            </a:extLst>
          </p:cNvPr>
          <p:cNvSpPr txBox="1"/>
          <p:nvPr/>
        </p:nvSpPr>
        <p:spPr>
          <a:xfrm>
            <a:off x="170688" y="5940785"/>
            <a:ext cx="685190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sz="4400" b="1" dirty="0">
                <a:latin typeface="Avenir Next LT Pro" panose="020B0504020202020204" pitchFamily="34" charset="77"/>
              </a:rPr>
              <a:t>Thanks for Listening!</a:t>
            </a:r>
          </a:p>
        </p:txBody>
      </p:sp>
    </p:spTree>
    <p:extLst>
      <p:ext uri="{BB962C8B-B14F-4D97-AF65-F5344CB8AC3E}">
        <p14:creationId xmlns:p14="http://schemas.microsoft.com/office/powerpoint/2010/main" val="25871728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746D0F-4896-FD57-0288-267EA0C410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F29B50-638B-2276-F847-51546D59F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>
                <a:latin typeface="Avenir Next LT Pro" panose="020B0504020202020204" pitchFamily="34" charset="77"/>
              </a:rPr>
              <a:t>Why we chose fitness?</a:t>
            </a:r>
            <a:endParaRPr lang="en-KR" b="1" dirty="0">
              <a:latin typeface="Avenir Next LT Pro" panose="020B0504020202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2938910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308BF6-D4EF-803C-12C4-30FEB6A798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A3DFE7-F785-B445-0186-9004E551B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>
                <a:latin typeface="Avenir Next LT Pro" panose="020B0504020202020204" pitchFamily="34" charset="77"/>
              </a:rPr>
              <a:t>Why we chose fitness?</a:t>
            </a:r>
            <a:endParaRPr lang="en-KR" b="1" dirty="0">
              <a:latin typeface="Avenir Next LT Pro" panose="020B0504020202020204" pitchFamily="34" charset="7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AD40161-4903-E307-348C-79E5EB77A8EA}"/>
              </a:ext>
            </a:extLst>
          </p:cNvPr>
          <p:cNvSpPr txBox="1"/>
          <p:nvPr/>
        </p:nvSpPr>
        <p:spPr>
          <a:xfrm>
            <a:off x="671277" y="5877515"/>
            <a:ext cx="108494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venir Next LT Pro" panose="020B0504020202020204" pitchFamily="34" charset="77"/>
                <a:ea typeface="Noto Sans KR" panose="020B0200000000000000" pitchFamily="34" charset="-128"/>
              </a:rPr>
              <a:t>These guys </a:t>
            </a:r>
            <a:r>
              <a:rPr lang="en-US" sz="2800" b="1" dirty="0">
                <a:solidFill>
                  <a:srgbClr val="FF0000"/>
                </a:solidFill>
                <a:latin typeface="Avenir Next LT Pro" panose="020B0504020202020204" pitchFamily="34" charset="77"/>
                <a:ea typeface="Noto Sans KR" panose="020B0200000000000000" pitchFamily="34" charset="-128"/>
              </a:rPr>
              <a:t>ABSOLUTELY</a:t>
            </a:r>
            <a:r>
              <a:rPr lang="en-US" sz="2800" b="1" dirty="0">
                <a:latin typeface="Avenir Next LT Pro" panose="020B0504020202020204" pitchFamily="34" charset="77"/>
                <a:ea typeface="Noto Sans KR" panose="020B0200000000000000" pitchFamily="34" charset="-128"/>
              </a:rPr>
              <a:t> seem to need exercises. Don’t they?</a:t>
            </a:r>
            <a:endParaRPr lang="en-KR" sz="2800" b="1" dirty="0">
              <a:latin typeface="Avenir Next LT Pro" panose="020B0504020202020204" pitchFamily="34" charset="77"/>
              <a:ea typeface="Noto Sans KR" panose="020B0200000000000000" pitchFamily="34" charset="-128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6D9695C-7795-9FCD-C901-4B6EC3A20D6B}"/>
              </a:ext>
            </a:extLst>
          </p:cNvPr>
          <p:cNvGrpSpPr/>
          <p:nvPr/>
        </p:nvGrpSpPr>
        <p:grpSpPr>
          <a:xfrm>
            <a:off x="6539715" y="1449832"/>
            <a:ext cx="3901779" cy="4140200"/>
            <a:chOff x="6966012" y="1449832"/>
            <a:chExt cx="3901779" cy="4140200"/>
          </a:xfrm>
        </p:grpSpPr>
        <p:pic>
          <p:nvPicPr>
            <p:cNvPr id="7" name="Picture 6" descr="A person sitting at a table with his arms crossed&#10;&#10;Description automatically generated">
              <a:extLst>
                <a:ext uri="{FF2B5EF4-FFF2-40B4-BE49-F238E27FC236}">
                  <a16:creationId xmlns:a16="http://schemas.microsoft.com/office/drawing/2014/main" id="{8D9C0C22-9D47-978F-D466-4B6A6FFE22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>
              <a:off x="6459917" y="1955927"/>
              <a:ext cx="4048760" cy="3036570"/>
            </a:xfrm>
            <a:prstGeom prst="rect">
              <a:avLst/>
            </a:prstGeom>
          </p:spPr>
        </p:pic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89ABD927-8DD4-F0BE-352C-1DE4893D335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634" t="30864" r="58906" b="25432"/>
            <a:stretch/>
          </p:blipFill>
          <p:spPr bwMode="auto">
            <a:xfrm>
              <a:off x="9403943" y="2592831"/>
              <a:ext cx="1463848" cy="2997201"/>
            </a:xfrm>
            <a:prstGeom prst="rect">
              <a:avLst/>
            </a:prstGeom>
            <a:noFill/>
            <a:ln w="76200">
              <a:solidFill>
                <a:schemeClr val="accent2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B544C43-840D-F999-F560-357218AAD07A}"/>
              </a:ext>
            </a:extLst>
          </p:cNvPr>
          <p:cNvGrpSpPr/>
          <p:nvPr/>
        </p:nvGrpSpPr>
        <p:grpSpPr>
          <a:xfrm>
            <a:off x="2189419" y="1449832"/>
            <a:ext cx="3462867" cy="4140200"/>
            <a:chOff x="1324209" y="1449832"/>
            <a:chExt cx="3462867" cy="4140200"/>
          </a:xfrm>
        </p:grpSpPr>
        <p:pic>
          <p:nvPicPr>
            <p:cNvPr id="5" name="Picture 4" descr="A person sitting on the floor&#10;&#10;Description automatically generated">
              <a:extLst>
                <a:ext uri="{FF2B5EF4-FFF2-40B4-BE49-F238E27FC236}">
                  <a16:creationId xmlns:a16="http://schemas.microsoft.com/office/drawing/2014/main" id="{7ED88E8A-E380-562F-C9FD-CD6A1BD8B0E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50506" y="1449832"/>
              <a:ext cx="3036570" cy="4048760"/>
            </a:xfrm>
            <a:prstGeom prst="rect">
              <a:avLst/>
            </a:prstGeom>
          </p:spPr>
        </p:pic>
        <p:pic>
          <p:nvPicPr>
            <p:cNvPr id="11" name="Picture 4">
              <a:extLst>
                <a:ext uri="{FF2B5EF4-FFF2-40B4-BE49-F238E27FC236}">
                  <a16:creationId xmlns:a16="http://schemas.microsoft.com/office/drawing/2014/main" id="{346D6823-38AB-D5C4-12C9-344F8ED5620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132" t="34692" r="18807" b="6929"/>
            <a:stretch/>
          </p:blipFill>
          <p:spPr bwMode="auto">
            <a:xfrm>
              <a:off x="1324209" y="2871597"/>
              <a:ext cx="1224481" cy="2718435"/>
            </a:xfrm>
            <a:prstGeom prst="rect">
              <a:avLst/>
            </a:prstGeom>
            <a:noFill/>
            <a:ln w="57150">
              <a:solidFill>
                <a:schemeClr val="accent2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4393742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AEE393-A835-F244-2AB3-77B88B57E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>
                <a:latin typeface="Avenir Next LT Pro" panose="020B0504020202020204" pitchFamily="34" charset="77"/>
              </a:rPr>
              <a:t>Current Solution</a:t>
            </a:r>
            <a:endParaRPr lang="en-KR" b="1" dirty="0">
              <a:latin typeface="Avenir Next LT Pro" panose="020B0504020202020204" pitchFamily="34" charset="77"/>
            </a:endParaRPr>
          </a:p>
        </p:txBody>
      </p:sp>
      <p:pic>
        <p:nvPicPr>
          <p:cNvPr id="2050" name="Picture 2" descr="Best Yoga Apps using AI in 2024 - QuickPose.ai">
            <a:extLst>
              <a:ext uri="{FF2B5EF4-FFF2-40B4-BE49-F238E27FC236}">
                <a16:creationId xmlns:a16="http://schemas.microsoft.com/office/drawing/2014/main" id="{3C57B705-9C08-D1BB-62EF-29703DFB76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34"/>
          <a:stretch/>
        </p:blipFill>
        <p:spPr bwMode="auto">
          <a:xfrm>
            <a:off x="4981384" y="1690688"/>
            <a:ext cx="6601016" cy="5167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The Movement Coach − AI-based Movement Tracking by Skill Yoga - Skill Yoga">
            <a:extLst>
              <a:ext uri="{FF2B5EF4-FFF2-40B4-BE49-F238E27FC236}">
                <a16:creationId xmlns:a16="http://schemas.microsoft.com/office/drawing/2014/main" id="{A8EB20C1-1DF6-BB05-61AC-81360617D3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17" t="11575" r="58069"/>
          <a:stretch/>
        </p:blipFill>
        <p:spPr bwMode="auto">
          <a:xfrm>
            <a:off x="838201" y="1690688"/>
            <a:ext cx="3193843" cy="5167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E893080-041F-AB65-F8F7-304E30F76D04}"/>
              </a:ext>
            </a:extLst>
          </p:cNvPr>
          <p:cNvSpPr/>
          <p:nvPr/>
        </p:nvSpPr>
        <p:spPr>
          <a:xfrm>
            <a:off x="1093076" y="2827283"/>
            <a:ext cx="2564524" cy="3258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779A393-F153-7CFA-FC09-1754A3BBF82B}"/>
              </a:ext>
            </a:extLst>
          </p:cNvPr>
          <p:cNvSpPr/>
          <p:nvPr/>
        </p:nvSpPr>
        <p:spPr>
          <a:xfrm>
            <a:off x="4813737" y="5449613"/>
            <a:ext cx="3193843" cy="8460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72F896-A8E6-B9FA-6301-AA2DD90B8022}"/>
              </a:ext>
            </a:extLst>
          </p:cNvPr>
          <p:cNvSpPr txBox="1"/>
          <p:nvPr/>
        </p:nvSpPr>
        <p:spPr>
          <a:xfrm>
            <a:off x="5872182" y="1229023"/>
            <a:ext cx="57102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2400" b="1" dirty="0">
                <a:solidFill>
                  <a:srgbClr val="FF0000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Visual information &amp; Visual feedback</a:t>
            </a:r>
          </a:p>
        </p:txBody>
      </p:sp>
    </p:spTree>
    <p:extLst>
      <p:ext uri="{BB962C8B-B14F-4D97-AF65-F5344CB8AC3E}">
        <p14:creationId xmlns:p14="http://schemas.microsoft.com/office/powerpoint/2010/main" val="29070612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B8CE1B-9983-C800-C7C2-84C850FBF1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val 12">
            <a:extLst>
              <a:ext uri="{FF2B5EF4-FFF2-40B4-BE49-F238E27FC236}">
                <a16:creationId xmlns:a16="http://schemas.microsoft.com/office/drawing/2014/main" id="{9FCDA604-A5B7-7F86-65A2-18D5062CACE7}"/>
              </a:ext>
            </a:extLst>
          </p:cNvPr>
          <p:cNvSpPr/>
          <p:nvPr/>
        </p:nvSpPr>
        <p:spPr>
          <a:xfrm>
            <a:off x="404674" y="3136741"/>
            <a:ext cx="3457849" cy="3543300"/>
          </a:xfrm>
          <a:prstGeom prst="ellipse">
            <a:avLst/>
          </a:prstGeom>
          <a:solidFill>
            <a:srgbClr val="D1D1D1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20D01D-DA3A-B092-A6E4-2677152C9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>
                <a:latin typeface="Avenir Next LT Pro" panose="020B0504020202020204" pitchFamily="34" charset="77"/>
              </a:rPr>
              <a:t>Feedback to user’s action</a:t>
            </a:r>
            <a:endParaRPr lang="en-KR" b="1" dirty="0">
              <a:latin typeface="Avenir Next LT Pro" panose="020B0504020202020204" pitchFamily="34" charset="77"/>
            </a:endParaRPr>
          </a:p>
        </p:txBody>
      </p:sp>
      <p:pic>
        <p:nvPicPr>
          <p:cNvPr id="5" name="Graphic 4" descr="Run with solid fill">
            <a:extLst>
              <a:ext uri="{FF2B5EF4-FFF2-40B4-BE49-F238E27FC236}">
                <a16:creationId xmlns:a16="http://schemas.microsoft.com/office/drawing/2014/main" id="{5B5588D6-13EE-E12A-BE43-B1F974962A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4206" y="3451537"/>
            <a:ext cx="2958783" cy="2958783"/>
          </a:xfrm>
          <a:prstGeom prst="rect">
            <a:avLst/>
          </a:prstGeom>
        </p:spPr>
      </p:pic>
      <p:pic>
        <p:nvPicPr>
          <p:cNvPr id="7" name="Graphic 6" descr="Smart Phone with solid fill">
            <a:extLst>
              <a:ext uri="{FF2B5EF4-FFF2-40B4-BE49-F238E27FC236}">
                <a16:creationId xmlns:a16="http://schemas.microsoft.com/office/drawing/2014/main" id="{701B9A38-EF83-21ED-6ADD-C9ABF26B49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80762" y="1690688"/>
            <a:ext cx="2274342" cy="2274342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C72744A-AF1C-3783-649C-A9F7B49A213B}"/>
              </a:ext>
            </a:extLst>
          </p:cNvPr>
          <p:cNvCxnSpPr>
            <a:cxnSpLocks/>
          </p:cNvCxnSpPr>
          <p:nvPr/>
        </p:nvCxnSpPr>
        <p:spPr>
          <a:xfrm flipH="1">
            <a:off x="1420586" y="1861457"/>
            <a:ext cx="3910693" cy="142875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B070EDC-DCF9-4B20-E347-6D9747EA1F91}"/>
              </a:ext>
            </a:extLst>
          </p:cNvPr>
          <p:cNvCxnSpPr>
            <a:cxnSpLocks/>
          </p:cNvCxnSpPr>
          <p:nvPr/>
        </p:nvCxnSpPr>
        <p:spPr>
          <a:xfrm flipH="1">
            <a:off x="3551464" y="1959429"/>
            <a:ext cx="2032907" cy="398417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11BF192-BD63-F057-8B3E-58350DC56A15}"/>
              </a:ext>
            </a:extLst>
          </p:cNvPr>
          <p:cNvGrpSpPr/>
          <p:nvPr/>
        </p:nvGrpSpPr>
        <p:grpSpPr>
          <a:xfrm>
            <a:off x="4903469" y="2313531"/>
            <a:ext cx="1074648" cy="1074648"/>
            <a:chOff x="6561861" y="1848144"/>
            <a:chExt cx="2032908" cy="2032908"/>
          </a:xfrm>
        </p:grpSpPr>
        <p:pic>
          <p:nvPicPr>
            <p:cNvPr id="17" name="Graphic 16" descr="Run with solid fill">
              <a:extLst>
                <a:ext uri="{FF2B5EF4-FFF2-40B4-BE49-F238E27FC236}">
                  <a16:creationId xmlns:a16="http://schemas.microsoft.com/office/drawing/2014/main" id="{C76E12D7-8975-BF0B-D379-8BD57AD443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561861" y="1848144"/>
              <a:ext cx="2032908" cy="2032908"/>
            </a:xfrm>
            <a:prstGeom prst="rect">
              <a:avLst/>
            </a:prstGeom>
          </p:spPr>
        </p:pic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8488E265-2C2F-DFD0-52AF-8A88359CDDBE}"/>
                </a:ext>
              </a:extLst>
            </p:cNvPr>
            <p:cNvSpPr/>
            <p:nvPr/>
          </p:nvSpPr>
          <p:spPr>
            <a:xfrm>
              <a:off x="7161938" y="3175907"/>
              <a:ext cx="212271" cy="212271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4111441-9CDE-E382-02F5-741AE033771F}"/>
                </a:ext>
              </a:extLst>
            </p:cNvPr>
            <p:cNvSpPr/>
            <p:nvPr/>
          </p:nvSpPr>
          <p:spPr>
            <a:xfrm>
              <a:off x="8057086" y="2525780"/>
              <a:ext cx="212271" cy="212271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</p:grp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5884AB5-447F-4311-CC32-792B150EBE44}"/>
              </a:ext>
            </a:extLst>
          </p:cNvPr>
          <p:cNvCxnSpPr/>
          <p:nvPr/>
        </p:nvCxnSpPr>
        <p:spPr>
          <a:xfrm>
            <a:off x="6483927" y="1672216"/>
            <a:ext cx="0" cy="49893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A9D746AA-DB75-5199-DB97-207953693430}"/>
              </a:ext>
            </a:extLst>
          </p:cNvPr>
          <p:cNvSpPr txBox="1"/>
          <p:nvPr/>
        </p:nvSpPr>
        <p:spPr>
          <a:xfrm>
            <a:off x="6724980" y="1676791"/>
            <a:ext cx="30091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venir Next LT Pro" panose="020B0504020202020204" pitchFamily="34" charset="77"/>
                <a:ea typeface="Noto Sans KR" panose="020B0200000000000000" pitchFamily="34" charset="-128"/>
                <a:cs typeface="Segoe UI" panose="020F0502020204030204" pitchFamily="34" charset="0"/>
              </a:rPr>
              <a:t>Visual Feedback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5D43056-3AB7-95CA-8A59-04D6BFD88FD3}"/>
              </a:ext>
            </a:extLst>
          </p:cNvPr>
          <p:cNvSpPr/>
          <p:nvPr/>
        </p:nvSpPr>
        <p:spPr>
          <a:xfrm>
            <a:off x="7534444" y="2494484"/>
            <a:ext cx="3347357" cy="91440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2400" dirty="0">
                <a:solidFill>
                  <a:schemeClr val="accent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Capture the pose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7F4E674-67A1-FCA8-EA95-E9895736EF0F}"/>
              </a:ext>
            </a:extLst>
          </p:cNvPr>
          <p:cNvSpPr/>
          <p:nvPr/>
        </p:nvSpPr>
        <p:spPr>
          <a:xfrm>
            <a:off x="7534444" y="5486400"/>
            <a:ext cx="3347357" cy="91440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2400" b="1" dirty="0">
                <a:solidFill>
                  <a:schemeClr val="accent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Display </a:t>
            </a:r>
            <a:r>
              <a:rPr lang="en-KR" sz="2400" dirty="0">
                <a:solidFill>
                  <a:schemeClr val="accent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better pose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3AACA4E-A2BC-2171-63F6-44112C7A4ADD}"/>
              </a:ext>
            </a:extLst>
          </p:cNvPr>
          <p:cNvCxnSpPr>
            <a:stCxn id="25" idx="2"/>
            <a:endCxn id="26" idx="0"/>
          </p:cNvCxnSpPr>
          <p:nvPr/>
        </p:nvCxnSpPr>
        <p:spPr>
          <a:xfrm>
            <a:off x="9208123" y="3408884"/>
            <a:ext cx="0" cy="2077516"/>
          </a:xfrm>
          <a:prstGeom prst="straightConnector1">
            <a:avLst/>
          </a:prstGeom>
          <a:ln w="76200">
            <a:solidFill>
              <a:srgbClr val="0070C0"/>
            </a:solidFill>
            <a:prstDash val="sysDash"/>
            <a:headEnd type="none" w="med" len="sm"/>
            <a:tailEnd type="arrow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38743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82274F-0502-187E-8B64-D75F17F54A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3AFF59-A824-2058-91DF-41FD24B53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>
                <a:latin typeface="Avenir Next LT Pro" panose="020B0504020202020204" pitchFamily="34" charset="77"/>
              </a:rPr>
              <a:t>Feedback to user’s action</a:t>
            </a:r>
            <a:endParaRPr lang="en-KR" b="1" dirty="0">
              <a:latin typeface="Avenir Next LT Pro" panose="020B0504020202020204" pitchFamily="34" charset="77"/>
            </a:endParaRPr>
          </a:p>
        </p:txBody>
      </p:sp>
      <p:pic>
        <p:nvPicPr>
          <p:cNvPr id="5" name="Graphic 4" descr="Run with solid fill">
            <a:extLst>
              <a:ext uri="{FF2B5EF4-FFF2-40B4-BE49-F238E27FC236}">
                <a16:creationId xmlns:a16="http://schemas.microsoft.com/office/drawing/2014/main" id="{5A991E89-CE7F-3EFD-8BAC-0B9650B904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4206" y="3451537"/>
            <a:ext cx="2958783" cy="2958783"/>
          </a:xfrm>
          <a:prstGeom prst="rect">
            <a:avLst/>
          </a:prstGeom>
        </p:spPr>
      </p:pic>
      <p:pic>
        <p:nvPicPr>
          <p:cNvPr id="7" name="Graphic 6" descr="Smart Phone with solid fill">
            <a:extLst>
              <a:ext uri="{FF2B5EF4-FFF2-40B4-BE49-F238E27FC236}">
                <a16:creationId xmlns:a16="http://schemas.microsoft.com/office/drawing/2014/main" id="{F47D12EE-317F-8929-05E4-E4176DDD5E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31016" y="1861457"/>
            <a:ext cx="714109" cy="714109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601FEB91-8F1C-66E0-9121-B9C8A54312A8}"/>
              </a:ext>
            </a:extLst>
          </p:cNvPr>
          <p:cNvGrpSpPr/>
          <p:nvPr/>
        </p:nvGrpSpPr>
        <p:grpSpPr>
          <a:xfrm>
            <a:off x="5005898" y="2049371"/>
            <a:ext cx="364343" cy="364343"/>
            <a:chOff x="6561861" y="1848144"/>
            <a:chExt cx="2032908" cy="2032908"/>
          </a:xfrm>
        </p:grpSpPr>
        <p:pic>
          <p:nvPicPr>
            <p:cNvPr id="17" name="Graphic 16" descr="Run with solid fill">
              <a:extLst>
                <a:ext uri="{FF2B5EF4-FFF2-40B4-BE49-F238E27FC236}">
                  <a16:creationId xmlns:a16="http://schemas.microsoft.com/office/drawing/2014/main" id="{1E1111BD-07FA-6FA8-F2C2-88D8AEA22C0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561861" y="1848144"/>
              <a:ext cx="2032908" cy="2032908"/>
            </a:xfrm>
            <a:prstGeom prst="rect">
              <a:avLst/>
            </a:prstGeom>
          </p:spPr>
        </p:pic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D24DAF46-7369-2F97-EB74-19B789EE829E}"/>
                </a:ext>
              </a:extLst>
            </p:cNvPr>
            <p:cNvSpPr/>
            <p:nvPr/>
          </p:nvSpPr>
          <p:spPr>
            <a:xfrm>
              <a:off x="7161938" y="3175907"/>
              <a:ext cx="212271" cy="212271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A49107B3-23F6-B4B3-AB32-17E43E6BB2E3}"/>
                </a:ext>
              </a:extLst>
            </p:cNvPr>
            <p:cNvSpPr/>
            <p:nvPr/>
          </p:nvSpPr>
          <p:spPr>
            <a:xfrm>
              <a:off x="8057086" y="2525780"/>
              <a:ext cx="212271" cy="212271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</p:grp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87557C4-A5B7-B102-6C38-2B0EE798ECD7}"/>
              </a:ext>
            </a:extLst>
          </p:cNvPr>
          <p:cNvCxnSpPr/>
          <p:nvPr/>
        </p:nvCxnSpPr>
        <p:spPr>
          <a:xfrm>
            <a:off x="6483927" y="1672216"/>
            <a:ext cx="0" cy="49893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03D416E-6E77-2CC3-05C7-8AAAFE03F8AB}"/>
              </a:ext>
            </a:extLst>
          </p:cNvPr>
          <p:cNvSpPr txBox="1"/>
          <p:nvPr/>
        </p:nvSpPr>
        <p:spPr>
          <a:xfrm>
            <a:off x="2875588" y="3236443"/>
            <a:ext cx="10262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4000" b="1" dirty="0">
                <a:solidFill>
                  <a:srgbClr val="FF0000"/>
                </a:solidFill>
                <a:latin typeface="Avenir Next LT Pro" panose="020B0504020202020204" pitchFamily="34" charset="77"/>
              </a:rPr>
              <a:t>???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F4A19D6-FCAC-5FCA-9543-C22A5D0F11E2}"/>
              </a:ext>
            </a:extLst>
          </p:cNvPr>
          <p:cNvCxnSpPr/>
          <p:nvPr/>
        </p:nvCxnSpPr>
        <p:spPr>
          <a:xfrm flipH="1">
            <a:off x="2687444" y="2575566"/>
            <a:ext cx="2464045" cy="3412639"/>
          </a:xfrm>
          <a:prstGeom prst="straightConnector1">
            <a:avLst/>
          </a:prstGeom>
          <a:ln w="28575"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58A7DBC-9E8C-4B66-DF85-B6A4BF6AE582}"/>
              </a:ext>
            </a:extLst>
          </p:cNvPr>
          <p:cNvSpPr txBox="1"/>
          <p:nvPr/>
        </p:nvSpPr>
        <p:spPr>
          <a:xfrm>
            <a:off x="6724980" y="1676791"/>
            <a:ext cx="30091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venir Next LT Pro" panose="020B0504020202020204" pitchFamily="34" charset="77"/>
                <a:ea typeface="Noto Sans KR" panose="020B0200000000000000" pitchFamily="34" charset="-128"/>
                <a:cs typeface="Segoe UI" panose="020F0502020204030204" pitchFamily="34" charset="0"/>
              </a:rPr>
              <a:t>Visual Feedback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E29BB54-1109-7632-E746-4F428B3D095E}"/>
              </a:ext>
            </a:extLst>
          </p:cNvPr>
          <p:cNvSpPr/>
          <p:nvPr/>
        </p:nvSpPr>
        <p:spPr>
          <a:xfrm>
            <a:off x="7534444" y="2494484"/>
            <a:ext cx="3347357" cy="914400"/>
          </a:xfrm>
          <a:prstGeom prst="rect">
            <a:avLst/>
          </a:prstGeom>
          <a:noFill/>
          <a:ln w="38100">
            <a:solidFill>
              <a:schemeClr val="tx2">
                <a:lumMod val="10000"/>
                <a:lumOff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2400" dirty="0">
                <a:solidFill>
                  <a:schemeClr val="tx2">
                    <a:lumMod val="10000"/>
                    <a:lumOff val="90000"/>
                  </a:schemeClr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Capture the pose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091CF5E-948C-5095-84FD-6A01F7243ACE}"/>
              </a:ext>
            </a:extLst>
          </p:cNvPr>
          <p:cNvSpPr/>
          <p:nvPr/>
        </p:nvSpPr>
        <p:spPr>
          <a:xfrm>
            <a:off x="7534444" y="5486400"/>
            <a:ext cx="3347357" cy="914400"/>
          </a:xfrm>
          <a:prstGeom prst="rect">
            <a:avLst/>
          </a:prstGeom>
          <a:noFill/>
          <a:ln w="38100">
            <a:solidFill>
              <a:schemeClr val="tx2">
                <a:lumMod val="10000"/>
                <a:lumOff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2400" b="1" dirty="0">
                <a:solidFill>
                  <a:schemeClr val="tx2">
                    <a:lumMod val="10000"/>
                    <a:lumOff val="90000"/>
                  </a:schemeClr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Display </a:t>
            </a:r>
            <a:r>
              <a:rPr lang="en-KR" sz="2400" dirty="0">
                <a:solidFill>
                  <a:schemeClr val="tx2">
                    <a:lumMod val="10000"/>
                    <a:lumOff val="90000"/>
                  </a:schemeClr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better pose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B3A02D3-F7D1-6196-CBDD-655D01196C88}"/>
              </a:ext>
            </a:extLst>
          </p:cNvPr>
          <p:cNvCxnSpPr>
            <a:cxnSpLocks/>
            <a:stCxn id="28" idx="2"/>
            <a:endCxn id="29" idx="0"/>
          </p:cNvCxnSpPr>
          <p:nvPr/>
        </p:nvCxnSpPr>
        <p:spPr>
          <a:xfrm>
            <a:off x="9208123" y="3408884"/>
            <a:ext cx="0" cy="2077516"/>
          </a:xfrm>
          <a:prstGeom prst="straightConnector1">
            <a:avLst/>
          </a:prstGeom>
          <a:ln w="76200">
            <a:solidFill>
              <a:schemeClr val="tx2">
                <a:lumMod val="10000"/>
                <a:lumOff val="90000"/>
              </a:schemeClr>
            </a:solidFill>
            <a:prstDash val="sysDash"/>
            <a:headEnd type="none" w="med" len="sm"/>
            <a:tailEnd type="arrow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291D3628-8449-2349-839D-6AD4731DEDA1}"/>
              </a:ext>
            </a:extLst>
          </p:cNvPr>
          <p:cNvSpPr txBox="1"/>
          <p:nvPr/>
        </p:nvSpPr>
        <p:spPr>
          <a:xfrm>
            <a:off x="6724980" y="4074252"/>
            <a:ext cx="52774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2800" b="1" dirty="0">
                <a:solidFill>
                  <a:srgbClr val="FF0000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Mobile devices are too small!</a:t>
            </a:r>
          </a:p>
        </p:txBody>
      </p:sp>
    </p:spTree>
    <p:extLst>
      <p:ext uri="{BB962C8B-B14F-4D97-AF65-F5344CB8AC3E}">
        <p14:creationId xmlns:p14="http://schemas.microsoft.com/office/powerpoint/2010/main" val="31465578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05F3AD-CDB9-ECE8-A27B-30007258EB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val 12">
            <a:extLst>
              <a:ext uri="{FF2B5EF4-FFF2-40B4-BE49-F238E27FC236}">
                <a16:creationId xmlns:a16="http://schemas.microsoft.com/office/drawing/2014/main" id="{3B8A6D10-F0BD-50FD-015D-48E0E2F5B216}"/>
              </a:ext>
            </a:extLst>
          </p:cNvPr>
          <p:cNvSpPr/>
          <p:nvPr/>
        </p:nvSpPr>
        <p:spPr>
          <a:xfrm>
            <a:off x="404674" y="3136741"/>
            <a:ext cx="3457849" cy="3543300"/>
          </a:xfrm>
          <a:prstGeom prst="ellipse">
            <a:avLst/>
          </a:prstGeom>
          <a:solidFill>
            <a:srgbClr val="D1D1D1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48F951-8465-7A5B-0FDC-6DE26B570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>
                <a:latin typeface="Avenir Next LT Pro" panose="020B0504020202020204" pitchFamily="34" charset="77"/>
              </a:rPr>
              <a:t>Feedback to user’s action</a:t>
            </a:r>
            <a:endParaRPr lang="en-KR" b="1" dirty="0">
              <a:latin typeface="Avenir Next LT Pro" panose="020B0504020202020204" pitchFamily="34" charset="77"/>
            </a:endParaRPr>
          </a:p>
        </p:txBody>
      </p:sp>
      <p:pic>
        <p:nvPicPr>
          <p:cNvPr id="5" name="Graphic 4" descr="Run with solid fill">
            <a:extLst>
              <a:ext uri="{FF2B5EF4-FFF2-40B4-BE49-F238E27FC236}">
                <a16:creationId xmlns:a16="http://schemas.microsoft.com/office/drawing/2014/main" id="{33EB7D00-8958-3D3A-78D7-F7597802DC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4206" y="3451537"/>
            <a:ext cx="2958783" cy="2958783"/>
          </a:xfrm>
          <a:prstGeom prst="rect">
            <a:avLst/>
          </a:prstGeom>
        </p:spPr>
      </p:pic>
      <p:pic>
        <p:nvPicPr>
          <p:cNvPr id="7" name="Graphic 6" descr="Smart Phone with solid fill">
            <a:extLst>
              <a:ext uri="{FF2B5EF4-FFF2-40B4-BE49-F238E27FC236}">
                <a16:creationId xmlns:a16="http://schemas.microsoft.com/office/drawing/2014/main" id="{DFFBA22F-E9E1-1AB6-F75C-A5DB05453E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80762" y="1690688"/>
            <a:ext cx="2274342" cy="2274342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4822DBE-4609-918B-1132-3E0B543E7F72}"/>
              </a:ext>
            </a:extLst>
          </p:cNvPr>
          <p:cNvCxnSpPr>
            <a:cxnSpLocks/>
          </p:cNvCxnSpPr>
          <p:nvPr/>
        </p:nvCxnSpPr>
        <p:spPr>
          <a:xfrm flipH="1">
            <a:off x="1420586" y="1861457"/>
            <a:ext cx="3910693" cy="142875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5AED697-29F8-341A-D671-EBA4C351A564}"/>
              </a:ext>
            </a:extLst>
          </p:cNvPr>
          <p:cNvCxnSpPr>
            <a:cxnSpLocks/>
          </p:cNvCxnSpPr>
          <p:nvPr/>
        </p:nvCxnSpPr>
        <p:spPr>
          <a:xfrm flipH="1">
            <a:off x="3551464" y="1959429"/>
            <a:ext cx="2032907" cy="398417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CF8F979-6075-E3E1-552F-F41E4EAFBB13}"/>
              </a:ext>
            </a:extLst>
          </p:cNvPr>
          <p:cNvCxnSpPr/>
          <p:nvPr/>
        </p:nvCxnSpPr>
        <p:spPr>
          <a:xfrm>
            <a:off x="6483927" y="1672216"/>
            <a:ext cx="0" cy="49893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Oval Callout 2">
            <a:extLst>
              <a:ext uri="{FF2B5EF4-FFF2-40B4-BE49-F238E27FC236}">
                <a16:creationId xmlns:a16="http://schemas.microsoft.com/office/drawing/2014/main" id="{BD780015-0733-CA0C-369E-7953CA98B794}"/>
              </a:ext>
            </a:extLst>
          </p:cNvPr>
          <p:cNvSpPr/>
          <p:nvPr/>
        </p:nvSpPr>
        <p:spPr>
          <a:xfrm>
            <a:off x="4013310" y="4643401"/>
            <a:ext cx="2399441" cy="1339797"/>
          </a:xfrm>
          <a:prstGeom prst="wedgeEllipseCallout">
            <a:avLst>
              <a:gd name="adj1" fmla="val 11759"/>
              <a:gd name="adj2" fmla="val -98269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accent6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Bent knee more!</a:t>
            </a:r>
            <a:endParaRPr lang="en-KR" sz="2000" b="1" dirty="0">
              <a:solidFill>
                <a:schemeClr val="accent6"/>
              </a:solidFill>
              <a:latin typeface="Noto Sans KR" panose="020B0200000000000000" pitchFamily="34" charset="-128"/>
              <a:ea typeface="Noto Sans KR" panose="020B0200000000000000" pitchFamily="34" charset="-128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9A4BEC-6D40-F211-43ED-D4089322F558}"/>
              </a:ext>
            </a:extLst>
          </p:cNvPr>
          <p:cNvSpPr txBox="1"/>
          <p:nvPr/>
        </p:nvSpPr>
        <p:spPr>
          <a:xfrm>
            <a:off x="6724980" y="1676791"/>
            <a:ext cx="29129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venir Next LT Pro" panose="020B0504020202020204" pitchFamily="34" charset="77"/>
                <a:ea typeface="Noto Sans KR" panose="020B0200000000000000" pitchFamily="34" charset="-128"/>
                <a:cs typeface="Segoe UI" panose="020F0502020204030204" pitchFamily="34" charset="0"/>
              </a:rPr>
              <a:t>Vocal Feedback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E2EC94B-22AD-23A5-CEC5-E5228FF1DD97}"/>
              </a:ext>
            </a:extLst>
          </p:cNvPr>
          <p:cNvSpPr/>
          <p:nvPr/>
        </p:nvSpPr>
        <p:spPr>
          <a:xfrm>
            <a:off x="7534444" y="2494484"/>
            <a:ext cx="3347357" cy="91440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2400" dirty="0">
                <a:solidFill>
                  <a:schemeClr val="accent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Capture the pose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6FFCE5E-EE34-3CAC-520F-F56F8AA0C4EC}"/>
              </a:ext>
            </a:extLst>
          </p:cNvPr>
          <p:cNvSpPr/>
          <p:nvPr/>
        </p:nvSpPr>
        <p:spPr>
          <a:xfrm>
            <a:off x="7534444" y="5486400"/>
            <a:ext cx="3347357" cy="91440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2400" b="1" dirty="0">
                <a:solidFill>
                  <a:schemeClr val="accent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Tell </a:t>
            </a:r>
            <a:r>
              <a:rPr lang="en-KR" sz="2400" dirty="0">
                <a:solidFill>
                  <a:schemeClr val="accent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better pose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25EF416-EF28-E18F-4D45-B47B191E1182}"/>
              </a:ext>
            </a:extLst>
          </p:cNvPr>
          <p:cNvCxnSpPr>
            <a:stCxn id="12" idx="2"/>
            <a:endCxn id="14" idx="0"/>
          </p:cNvCxnSpPr>
          <p:nvPr/>
        </p:nvCxnSpPr>
        <p:spPr>
          <a:xfrm>
            <a:off x="9208123" y="3408884"/>
            <a:ext cx="0" cy="2077516"/>
          </a:xfrm>
          <a:prstGeom prst="straightConnector1">
            <a:avLst/>
          </a:prstGeom>
          <a:ln w="76200">
            <a:solidFill>
              <a:srgbClr val="0070C0"/>
            </a:solidFill>
            <a:prstDash val="sysDash"/>
            <a:headEnd type="none" w="med" len="sm"/>
            <a:tailEnd type="arrow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98550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97C2B7-387F-7BAE-C148-3986860FA4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77E1BE-B584-1AD1-CB35-FD0835B484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>
                <a:latin typeface="Avenir Next LT Pro" panose="020B0504020202020204" pitchFamily="34" charset="77"/>
              </a:rPr>
              <a:t>Feedback to user’s action</a:t>
            </a:r>
            <a:endParaRPr lang="en-KR" b="1" dirty="0">
              <a:latin typeface="Avenir Next LT Pro" panose="020B0504020202020204" pitchFamily="34" charset="77"/>
            </a:endParaRPr>
          </a:p>
        </p:txBody>
      </p:sp>
      <p:pic>
        <p:nvPicPr>
          <p:cNvPr id="5" name="Graphic 4" descr="Run with solid fill">
            <a:extLst>
              <a:ext uri="{FF2B5EF4-FFF2-40B4-BE49-F238E27FC236}">
                <a16:creationId xmlns:a16="http://schemas.microsoft.com/office/drawing/2014/main" id="{05CD7E94-805B-F821-20A6-6C13D9F7BE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4206" y="3451537"/>
            <a:ext cx="2958783" cy="2958783"/>
          </a:xfrm>
          <a:prstGeom prst="rect">
            <a:avLst/>
          </a:prstGeom>
        </p:spPr>
      </p:pic>
      <p:pic>
        <p:nvPicPr>
          <p:cNvPr id="7" name="Graphic 6" descr="Smart Phone with solid fill">
            <a:extLst>
              <a:ext uri="{FF2B5EF4-FFF2-40B4-BE49-F238E27FC236}">
                <a16:creationId xmlns:a16="http://schemas.microsoft.com/office/drawing/2014/main" id="{72007395-7A20-C1D4-A2BE-446B451B09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80762" y="1690688"/>
            <a:ext cx="2274342" cy="2274342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D904CC4-6D1E-7865-FCE5-26DD8F24888C}"/>
              </a:ext>
            </a:extLst>
          </p:cNvPr>
          <p:cNvCxnSpPr/>
          <p:nvPr/>
        </p:nvCxnSpPr>
        <p:spPr>
          <a:xfrm>
            <a:off x="6483927" y="1672216"/>
            <a:ext cx="0" cy="49893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Oval Callout 2">
            <a:extLst>
              <a:ext uri="{FF2B5EF4-FFF2-40B4-BE49-F238E27FC236}">
                <a16:creationId xmlns:a16="http://schemas.microsoft.com/office/drawing/2014/main" id="{89B4554A-39B7-BBEB-E833-C1204529BA45}"/>
              </a:ext>
            </a:extLst>
          </p:cNvPr>
          <p:cNvSpPr/>
          <p:nvPr/>
        </p:nvSpPr>
        <p:spPr>
          <a:xfrm>
            <a:off x="4013310" y="4643401"/>
            <a:ext cx="2399441" cy="1339797"/>
          </a:xfrm>
          <a:prstGeom prst="wedgeEllipseCallout">
            <a:avLst>
              <a:gd name="adj1" fmla="val 11759"/>
              <a:gd name="adj2" fmla="val -98269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2000" b="1" dirty="0">
              <a:solidFill>
                <a:schemeClr val="accent6"/>
              </a:solidFill>
              <a:latin typeface="Noto Sans KR" panose="020B0200000000000000" pitchFamily="34" charset="-128"/>
              <a:ea typeface="Noto Sans KR" panose="020B0200000000000000" pitchFamily="34" charset="-128"/>
            </a:endParaRPr>
          </a:p>
        </p:txBody>
      </p:sp>
      <p:pic>
        <p:nvPicPr>
          <p:cNvPr id="12" name="Graphic 11" descr="Run with solid fill">
            <a:extLst>
              <a:ext uri="{FF2B5EF4-FFF2-40B4-BE49-F238E27FC236}">
                <a16:creationId xmlns:a16="http://schemas.microsoft.com/office/drawing/2014/main" id="{2BF53209-76DD-B24A-189D-A1FA88415BC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2045" t="66420" r="60099" b="26659"/>
          <a:stretch/>
        </p:blipFill>
        <p:spPr>
          <a:xfrm rot="20808974">
            <a:off x="740895" y="5553223"/>
            <a:ext cx="1120064" cy="204790"/>
          </a:xfrm>
          <a:prstGeom prst="rect">
            <a:avLst/>
          </a:prstGeom>
        </p:spPr>
      </p:pic>
      <p:pic>
        <p:nvPicPr>
          <p:cNvPr id="14" name="Graphic 13" descr="Run with solid fill">
            <a:extLst>
              <a:ext uri="{FF2B5EF4-FFF2-40B4-BE49-F238E27FC236}">
                <a16:creationId xmlns:a16="http://schemas.microsoft.com/office/drawing/2014/main" id="{5525290C-CF66-E312-85B8-F1A84AFFC39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l="2045" t="66420" r="60099" b="26659"/>
          <a:stretch/>
        </p:blipFill>
        <p:spPr>
          <a:xfrm rot="2060481">
            <a:off x="824931" y="5174412"/>
            <a:ext cx="1120064" cy="204790"/>
          </a:xfrm>
          <a:prstGeom prst="rect">
            <a:avLst/>
          </a:prstGeom>
        </p:spPr>
      </p:pic>
      <p:pic>
        <p:nvPicPr>
          <p:cNvPr id="15" name="Graphic 14" descr="Run with solid fill">
            <a:extLst>
              <a:ext uri="{FF2B5EF4-FFF2-40B4-BE49-F238E27FC236}">
                <a16:creationId xmlns:a16="http://schemas.microsoft.com/office/drawing/2014/main" id="{D41C336C-2EF9-DACE-A14C-3D0C56DFC14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l="2045" t="66420" r="60099" b="26659"/>
          <a:stretch/>
        </p:blipFill>
        <p:spPr>
          <a:xfrm rot="19373755">
            <a:off x="824433" y="5677768"/>
            <a:ext cx="1120064" cy="204790"/>
          </a:xfrm>
          <a:prstGeom prst="rect">
            <a:avLst/>
          </a:prstGeom>
        </p:spPr>
      </p:pic>
      <p:pic>
        <p:nvPicPr>
          <p:cNvPr id="16" name="Graphic 15" descr="Run with solid fill">
            <a:extLst>
              <a:ext uri="{FF2B5EF4-FFF2-40B4-BE49-F238E27FC236}">
                <a16:creationId xmlns:a16="http://schemas.microsoft.com/office/drawing/2014/main" id="{0917B73B-89E1-326C-648B-B0381F39A00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2045" t="66420" r="60099" b="26659"/>
          <a:stretch/>
        </p:blipFill>
        <p:spPr>
          <a:xfrm rot="1413614">
            <a:off x="721795" y="5292027"/>
            <a:ext cx="1120064" cy="204790"/>
          </a:xfrm>
          <a:prstGeom prst="rect">
            <a:avLst/>
          </a:prstGeom>
        </p:spPr>
      </p:pic>
      <p:pic>
        <p:nvPicPr>
          <p:cNvPr id="17" name="Graphic 16" descr="Run with solid fill">
            <a:extLst>
              <a:ext uri="{FF2B5EF4-FFF2-40B4-BE49-F238E27FC236}">
                <a16:creationId xmlns:a16="http://schemas.microsoft.com/office/drawing/2014/main" id="{0530F116-A594-C34A-600C-92FD713F2A6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66306" t="22641" r="1801" b="54432"/>
          <a:stretch/>
        </p:blipFill>
        <p:spPr>
          <a:xfrm rot="1109232">
            <a:off x="2528807" y="4304215"/>
            <a:ext cx="943626" cy="678372"/>
          </a:xfrm>
          <a:prstGeom prst="rect">
            <a:avLst/>
          </a:prstGeom>
        </p:spPr>
      </p:pic>
      <p:pic>
        <p:nvPicPr>
          <p:cNvPr id="19" name="Graphic 18" descr="Run with solid fill">
            <a:extLst>
              <a:ext uri="{FF2B5EF4-FFF2-40B4-BE49-F238E27FC236}">
                <a16:creationId xmlns:a16="http://schemas.microsoft.com/office/drawing/2014/main" id="{9908ADCF-AEBD-6BA8-29E7-0413B8FD331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l="66306" t="22641" r="1801" b="54432"/>
          <a:stretch/>
        </p:blipFill>
        <p:spPr>
          <a:xfrm rot="2899256">
            <a:off x="2334646" y="4488274"/>
            <a:ext cx="943626" cy="678372"/>
          </a:xfrm>
          <a:prstGeom prst="rect">
            <a:avLst/>
          </a:prstGeom>
        </p:spPr>
      </p:pic>
      <p:pic>
        <p:nvPicPr>
          <p:cNvPr id="18" name="Graphic 17" descr="Run with solid fill">
            <a:extLst>
              <a:ext uri="{FF2B5EF4-FFF2-40B4-BE49-F238E27FC236}">
                <a16:creationId xmlns:a16="http://schemas.microsoft.com/office/drawing/2014/main" id="{2B418175-53D5-2759-78AC-3F5F022080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66306" t="22641" r="1801" b="54432"/>
          <a:stretch/>
        </p:blipFill>
        <p:spPr>
          <a:xfrm rot="20998712">
            <a:off x="2498662" y="3980960"/>
            <a:ext cx="943626" cy="678372"/>
          </a:xfrm>
          <a:prstGeom prst="rect">
            <a:avLst/>
          </a:prstGeom>
        </p:spPr>
      </p:pic>
      <p:pic>
        <p:nvPicPr>
          <p:cNvPr id="20" name="Graphic 19" descr="Run with solid fill">
            <a:extLst>
              <a:ext uri="{FF2B5EF4-FFF2-40B4-BE49-F238E27FC236}">
                <a16:creationId xmlns:a16="http://schemas.microsoft.com/office/drawing/2014/main" id="{789C8C2F-35B9-31B9-B37D-772CC7DE0BA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l="66306" t="22641" r="1801" b="54432"/>
          <a:stretch/>
        </p:blipFill>
        <p:spPr>
          <a:xfrm rot="20579901">
            <a:off x="2569043" y="3880384"/>
            <a:ext cx="943626" cy="67837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6CD49FE0-B601-7E91-782F-0BF1A500618C}"/>
              </a:ext>
            </a:extLst>
          </p:cNvPr>
          <p:cNvSpPr txBox="1"/>
          <p:nvPr/>
        </p:nvSpPr>
        <p:spPr>
          <a:xfrm>
            <a:off x="4359868" y="4971066"/>
            <a:ext cx="1798889" cy="8845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50000"/>
              </a:lnSpc>
            </a:pPr>
            <a:r>
              <a:rPr lang="en-KR" sz="2000" b="1" dirty="0">
                <a:solidFill>
                  <a:schemeClr val="accent6">
                    <a:lumMod val="75000"/>
                  </a:schemeClr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Bent knee!</a:t>
            </a:r>
          </a:p>
          <a:p>
            <a:pPr algn="ctr">
              <a:lnSpc>
                <a:spcPct val="50000"/>
              </a:lnSpc>
            </a:pPr>
            <a:r>
              <a:rPr lang="en-KR" sz="2000" b="1" dirty="0">
                <a:solidFill>
                  <a:schemeClr val="accent6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Strech arm!</a:t>
            </a:r>
          </a:p>
          <a:p>
            <a:pPr algn="ctr">
              <a:lnSpc>
                <a:spcPct val="50000"/>
              </a:lnSpc>
            </a:pPr>
            <a:r>
              <a:rPr lang="en-KR" sz="20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Extend back!</a:t>
            </a:r>
          </a:p>
          <a:p>
            <a:pPr algn="ctr">
              <a:lnSpc>
                <a:spcPct val="50000"/>
              </a:lnSpc>
            </a:pPr>
            <a:r>
              <a:rPr lang="en-KR" sz="20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Strech arm!</a:t>
            </a:r>
          </a:p>
          <a:p>
            <a:pPr algn="ctr">
              <a:lnSpc>
                <a:spcPct val="50000"/>
              </a:lnSpc>
            </a:pPr>
            <a:r>
              <a:rPr lang="en-KR" sz="2000" b="1" dirty="0">
                <a:solidFill>
                  <a:schemeClr val="accent6">
                    <a:lumMod val="20000"/>
                    <a:lumOff val="80000"/>
                  </a:schemeClr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Bent knee!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7421727-B855-F86E-D554-8C106044C231}"/>
              </a:ext>
            </a:extLst>
          </p:cNvPr>
          <p:cNvSpPr txBox="1"/>
          <p:nvPr/>
        </p:nvSpPr>
        <p:spPr>
          <a:xfrm>
            <a:off x="2875588" y="3236443"/>
            <a:ext cx="10262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4000" b="1" dirty="0">
                <a:solidFill>
                  <a:srgbClr val="FF0000"/>
                </a:solidFill>
                <a:latin typeface="Avenir Next LT Pro" panose="020B0504020202020204" pitchFamily="34" charset="77"/>
              </a:rPr>
              <a:t>???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6AC815F-6523-FB46-B82A-556E3F21194E}"/>
              </a:ext>
            </a:extLst>
          </p:cNvPr>
          <p:cNvSpPr txBox="1"/>
          <p:nvPr/>
        </p:nvSpPr>
        <p:spPr>
          <a:xfrm>
            <a:off x="6724980" y="1676791"/>
            <a:ext cx="29129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venir Next LT Pro" panose="020B0504020202020204" pitchFamily="34" charset="77"/>
                <a:ea typeface="Noto Sans KR" panose="020B0200000000000000" pitchFamily="34" charset="-128"/>
                <a:cs typeface="Segoe UI" panose="020F0502020204030204" pitchFamily="34" charset="0"/>
              </a:rPr>
              <a:t>Vocal Feedback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5271FDE-CE54-AE60-4A10-4089A26E6C1D}"/>
              </a:ext>
            </a:extLst>
          </p:cNvPr>
          <p:cNvSpPr/>
          <p:nvPr/>
        </p:nvSpPr>
        <p:spPr>
          <a:xfrm>
            <a:off x="7534444" y="2494484"/>
            <a:ext cx="3347357" cy="914400"/>
          </a:xfrm>
          <a:prstGeom prst="rect">
            <a:avLst/>
          </a:prstGeom>
          <a:noFill/>
          <a:ln w="38100">
            <a:solidFill>
              <a:schemeClr val="tx2">
                <a:lumMod val="10000"/>
                <a:lumOff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2400" dirty="0">
                <a:solidFill>
                  <a:schemeClr val="tx2">
                    <a:lumMod val="10000"/>
                    <a:lumOff val="90000"/>
                  </a:schemeClr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Capture the pose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51786DA-6E0B-C200-1623-5ACDDB921F39}"/>
              </a:ext>
            </a:extLst>
          </p:cNvPr>
          <p:cNvSpPr/>
          <p:nvPr/>
        </p:nvSpPr>
        <p:spPr>
          <a:xfrm>
            <a:off x="7534444" y="5486400"/>
            <a:ext cx="3347357" cy="914400"/>
          </a:xfrm>
          <a:prstGeom prst="rect">
            <a:avLst/>
          </a:prstGeom>
          <a:noFill/>
          <a:ln w="38100">
            <a:solidFill>
              <a:schemeClr val="tx2">
                <a:lumMod val="10000"/>
                <a:lumOff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2400" b="1" dirty="0">
                <a:solidFill>
                  <a:schemeClr val="tx2">
                    <a:lumMod val="10000"/>
                    <a:lumOff val="90000"/>
                  </a:schemeClr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Tell </a:t>
            </a:r>
            <a:r>
              <a:rPr lang="en-KR" sz="2400" dirty="0">
                <a:solidFill>
                  <a:schemeClr val="tx2">
                    <a:lumMod val="10000"/>
                    <a:lumOff val="90000"/>
                  </a:schemeClr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better pose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D10551B-3B03-916C-3A5D-D3E5266045E3}"/>
              </a:ext>
            </a:extLst>
          </p:cNvPr>
          <p:cNvCxnSpPr>
            <a:stCxn id="26" idx="2"/>
            <a:endCxn id="27" idx="0"/>
          </p:cNvCxnSpPr>
          <p:nvPr/>
        </p:nvCxnSpPr>
        <p:spPr>
          <a:xfrm>
            <a:off x="9208123" y="3408884"/>
            <a:ext cx="0" cy="2077516"/>
          </a:xfrm>
          <a:prstGeom prst="straightConnector1">
            <a:avLst/>
          </a:prstGeom>
          <a:ln w="76200">
            <a:solidFill>
              <a:schemeClr val="tx2">
                <a:lumMod val="10000"/>
                <a:lumOff val="90000"/>
              </a:schemeClr>
            </a:solidFill>
            <a:prstDash val="sysDash"/>
            <a:headEnd type="none" w="med" len="sm"/>
            <a:tailEnd type="arrow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9A62C9D3-BE5A-BD6C-4B25-069E1274709B}"/>
              </a:ext>
            </a:extLst>
          </p:cNvPr>
          <p:cNvSpPr txBox="1"/>
          <p:nvPr/>
        </p:nvSpPr>
        <p:spPr>
          <a:xfrm>
            <a:off x="7003902" y="4015917"/>
            <a:ext cx="46313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2800" b="1" dirty="0">
                <a:solidFill>
                  <a:srgbClr val="FF0000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Delay between feedback!</a:t>
            </a:r>
          </a:p>
        </p:txBody>
      </p:sp>
    </p:spTree>
    <p:extLst>
      <p:ext uri="{BB962C8B-B14F-4D97-AF65-F5344CB8AC3E}">
        <p14:creationId xmlns:p14="http://schemas.microsoft.com/office/powerpoint/2010/main" val="25135131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FDDC1A-F466-C074-9379-924020BCDB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71188-310D-A2A8-999B-D46EB478C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>
                <a:latin typeface="Avenir Next LT Pro" panose="020B0504020202020204" pitchFamily="34" charset="77"/>
              </a:rPr>
              <a:t>Feedback to user’s action</a:t>
            </a:r>
            <a:endParaRPr lang="en-KR" b="1" dirty="0">
              <a:latin typeface="Avenir Next LT Pro" panose="020B0504020202020204" pitchFamily="34" charset="77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02599F0-0F08-09AA-8A92-4DCB8F794EEE}"/>
              </a:ext>
            </a:extLst>
          </p:cNvPr>
          <p:cNvGrpSpPr/>
          <p:nvPr/>
        </p:nvGrpSpPr>
        <p:grpSpPr>
          <a:xfrm>
            <a:off x="838200" y="1883421"/>
            <a:ext cx="1822305" cy="1822305"/>
            <a:chOff x="1950182" y="1883421"/>
            <a:chExt cx="3091158" cy="3091158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32861A22-81CD-CA63-EEF5-70021A8F7D78}"/>
                </a:ext>
              </a:extLst>
            </p:cNvPr>
            <p:cNvSpPr/>
            <p:nvPr/>
          </p:nvSpPr>
          <p:spPr>
            <a:xfrm>
              <a:off x="1950182" y="1883421"/>
              <a:ext cx="3091158" cy="3091158"/>
            </a:xfrm>
            <a:prstGeom prst="ellipse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pic>
          <p:nvPicPr>
            <p:cNvPr id="9" name="Graphic 8" descr="Stopwatch with solid fill">
              <a:extLst>
                <a:ext uri="{FF2B5EF4-FFF2-40B4-BE49-F238E27FC236}">
                  <a16:creationId xmlns:a16="http://schemas.microsoft.com/office/drawing/2014/main" id="{468DCFDB-F48D-B4CA-17A1-3E7BA6DE710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362078" y="2295317"/>
              <a:ext cx="2267366" cy="2267366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66C40CC-4A04-6540-A4AF-4A8698B7CEE6}"/>
              </a:ext>
            </a:extLst>
          </p:cNvPr>
          <p:cNvGrpSpPr/>
          <p:nvPr/>
        </p:nvGrpSpPr>
        <p:grpSpPr>
          <a:xfrm>
            <a:off x="838200" y="4105253"/>
            <a:ext cx="1822305" cy="1822305"/>
            <a:chOff x="838200" y="4105253"/>
            <a:chExt cx="1822305" cy="1822305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26DC45D5-BE71-84AA-7079-98D850C99ABB}"/>
                </a:ext>
              </a:extLst>
            </p:cNvPr>
            <p:cNvSpPr/>
            <p:nvPr/>
          </p:nvSpPr>
          <p:spPr>
            <a:xfrm>
              <a:off x="838200" y="4105253"/>
              <a:ext cx="1822305" cy="1822305"/>
            </a:xfrm>
            <a:prstGeom prst="ellipse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pic>
          <p:nvPicPr>
            <p:cNvPr id="28" name="Graphic 27" descr="Lightbulb with solid fill">
              <a:extLst>
                <a:ext uri="{FF2B5EF4-FFF2-40B4-BE49-F238E27FC236}">
                  <a16:creationId xmlns:a16="http://schemas.microsoft.com/office/drawing/2014/main" id="{F7C6F720-A9AD-0F9B-BAA0-A809F5DB872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92388" y="4359441"/>
              <a:ext cx="1313928" cy="1313928"/>
            </a:xfrm>
            <a:prstGeom prst="rect">
              <a:avLst/>
            </a:prstGeom>
          </p:spPr>
        </p:pic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93B5BB66-BCBB-ED11-4DBE-3F22900BD93D}"/>
              </a:ext>
            </a:extLst>
          </p:cNvPr>
          <p:cNvSpPr txBox="1"/>
          <p:nvPr/>
        </p:nvSpPr>
        <p:spPr>
          <a:xfrm>
            <a:off x="2903327" y="1883421"/>
            <a:ext cx="5519460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3200" b="1" dirty="0">
                <a:latin typeface="Avenir Next LT Pro" panose="020B0504020202020204" pitchFamily="34" charset="77"/>
              </a:rPr>
              <a:t>Real-time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b="1" dirty="0">
                <a:solidFill>
                  <a:schemeClr val="accent2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Immediate response </a:t>
            </a:r>
            <a:r>
              <a:rPr lang="en-US" altLang="ko-KR" sz="2400" dirty="0">
                <a:latin typeface="Noto Sans KR" panose="020B0200000000000000" pitchFamily="34" charset="-128"/>
                <a:ea typeface="Noto Sans KR" panose="020B0200000000000000" pitchFamily="34" charset="-128"/>
              </a:rPr>
              <a:t>is required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b="1" dirty="0">
                <a:solidFill>
                  <a:schemeClr val="accent2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No delay</a:t>
            </a:r>
            <a:r>
              <a:rPr lang="en-US" altLang="ko-KR" sz="2400" dirty="0">
                <a:solidFill>
                  <a:schemeClr val="accent2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 </a:t>
            </a:r>
            <a:r>
              <a:rPr lang="en-US" altLang="ko-KR" sz="2400" dirty="0">
                <a:latin typeface="Noto Sans KR" panose="020B0200000000000000" pitchFamily="34" charset="-128"/>
                <a:ea typeface="Noto Sans KR" panose="020B0200000000000000" pitchFamily="34" charset="-128"/>
              </a:rPr>
              <a:t>between feedback action</a:t>
            </a:r>
          </a:p>
          <a:p>
            <a:endParaRPr lang="en-KR" sz="3200" b="1" dirty="0">
              <a:latin typeface="Avenir Next LT Pro" panose="020B0504020202020204" pitchFamily="34" charset="7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667A688-0864-2D4B-9D2F-2743227E095E}"/>
              </a:ext>
            </a:extLst>
          </p:cNvPr>
          <p:cNvSpPr txBox="1"/>
          <p:nvPr/>
        </p:nvSpPr>
        <p:spPr>
          <a:xfrm>
            <a:off x="2903326" y="4067053"/>
            <a:ext cx="6978192" cy="1692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3200" b="1" dirty="0">
                <a:latin typeface="Avenir Next LT Pro" panose="020B0504020202020204" pitchFamily="34" charset="77"/>
              </a:rPr>
              <a:t>Directive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b="1" dirty="0">
                <a:solidFill>
                  <a:schemeClr val="accent2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Reasonable </a:t>
            </a:r>
            <a:r>
              <a:rPr lang="en-US" altLang="ko-KR" sz="2400" dirty="0">
                <a:latin typeface="Noto Sans KR" panose="020B0200000000000000" pitchFamily="34" charset="-128"/>
                <a:ea typeface="Noto Sans KR" panose="020B0200000000000000" pitchFamily="34" charset="-128"/>
              </a:rPr>
              <a:t>feedback is required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Noto Sans KR" panose="020B0200000000000000" pitchFamily="34" charset="-128"/>
                <a:ea typeface="Noto Sans KR" panose="020B0200000000000000" pitchFamily="34" charset="-128"/>
              </a:rPr>
              <a:t>Feedback must be </a:t>
            </a:r>
            <a:r>
              <a:rPr lang="en-US" altLang="ko-KR" sz="2400" b="1" dirty="0">
                <a:solidFill>
                  <a:schemeClr val="accent2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easy to understand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Noto Sans KR" panose="020B0200000000000000" pitchFamily="34" charset="-128"/>
                <a:ea typeface="Noto Sans KR" panose="020B0200000000000000" pitchFamily="34" charset="-128"/>
              </a:rPr>
              <a:t>Should available even device </a:t>
            </a:r>
            <a:r>
              <a:rPr lang="en-US" altLang="ko-KR" sz="2400" b="1" dirty="0">
                <a:solidFill>
                  <a:schemeClr val="accent2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can’t put apart</a:t>
            </a:r>
          </a:p>
        </p:txBody>
      </p:sp>
    </p:spTree>
    <p:extLst>
      <p:ext uri="{BB962C8B-B14F-4D97-AF65-F5344CB8AC3E}">
        <p14:creationId xmlns:p14="http://schemas.microsoft.com/office/powerpoint/2010/main" val="35614304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2005</TotalTime>
  <Words>365</Words>
  <Application>Microsoft Macintosh PowerPoint</Application>
  <PresentationFormat>Widescreen</PresentationFormat>
  <Paragraphs>102</Paragraphs>
  <Slides>18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9" baseType="lpstr">
      <vt:lpstr>Noto Sans CJK KR</vt:lpstr>
      <vt:lpstr>Noto Sans KR</vt:lpstr>
      <vt:lpstr>Abadi MT Condensed Extra Bold</vt:lpstr>
      <vt:lpstr>Aptos</vt:lpstr>
      <vt:lpstr>Aptos Display</vt:lpstr>
      <vt:lpstr>Arial</vt:lpstr>
      <vt:lpstr>Avenir Next LT Pro</vt:lpstr>
      <vt:lpstr>Cascadia Code</vt:lpstr>
      <vt:lpstr>Cascadia Code ExtraLight</vt:lpstr>
      <vt:lpstr>Cascadia Code Light</vt:lpstr>
      <vt:lpstr>Office Theme</vt:lpstr>
      <vt:lpstr>Haptic Fitness CSED404 Proposal Presentation</vt:lpstr>
      <vt:lpstr>Why we chose fitness?</vt:lpstr>
      <vt:lpstr>Why we chose fitness?</vt:lpstr>
      <vt:lpstr>Current Solution</vt:lpstr>
      <vt:lpstr>Feedback to user’s action</vt:lpstr>
      <vt:lpstr>Feedback to user’s action</vt:lpstr>
      <vt:lpstr>Feedback to user’s action</vt:lpstr>
      <vt:lpstr>Feedback to user’s action</vt:lpstr>
      <vt:lpstr>Feedback to user’s action</vt:lpstr>
      <vt:lpstr>Feedback to user’s action</vt:lpstr>
      <vt:lpstr>Gathering user action data</vt:lpstr>
      <vt:lpstr>Haptic feedback to user’s action</vt:lpstr>
      <vt:lpstr>Haptic feedback to user’s action</vt:lpstr>
      <vt:lpstr>Haptic feedback to user’s action</vt:lpstr>
      <vt:lpstr>Example – Squat </vt:lpstr>
      <vt:lpstr>Example – Back Stretch</vt:lpstr>
      <vt:lpstr>Expectations and Further usage?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김태연(컴퓨터공학과)</dc:creator>
  <cp:lastModifiedBy>김태연(컴퓨터공학과)</cp:lastModifiedBy>
  <cp:revision>5</cp:revision>
  <dcterms:created xsi:type="dcterms:W3CDTF">2024-10-17T05:19:06Z</dcterms:created>
  <dcterms:modified xsi:type="dcterms:W3CDTF">2024-10-23T16:44:30Z</dcterms:modified>
</cp:coreProperties>
</file>